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733" r:id="rId6"/>
    <p:sldId id="726" r:id="rId7"/>
    <p:sldId id="734" r:id="rId8"/>
    <p:sldId id="740" r:id="rId9"/>
    <p:sldId id="741" r:id="rId10"/>
    <p:sldId id="710" r:id="rId11"/>
    <p:sldId id="755" r:id="rId12"/>
    <p:sldId id="756" r:id="rId13"/>
    <p:sldId id="650" r:id="rId14"/>
    <p:sldId id="746" r:id="rId15"/>
    <p:sldId id="743" r:id="rId16"/>
    <p:sldId id="378" r:id="rId17"/>
    <p:sldId id="379" r:id="rId18"/>
    <p:sldId id="754" r:id="rId19"/>
    <p:sldId id="747" r:id="rId20"/>
    <p:sldId id="735" r:id="rId21"/>
    <p:sldId id="737" r:id="rId22"/>
    <p:sldId id="736" r:id="rId23"/>
    <p:sldId id="758" r:id="rId24"/>
    <p:sldId id="749" r:id="rId25"/>
    <p:sldId id="750" r:id="rId26"/>
    <p:sldId id="751" r:id="rId27"/>
    <p:sldId id="738" r:id="rId28"/>
    <p:sldId id="753" r:id="rId29"/>
    <p:sldId id="757" r:id="rId30"/>
    <p:sldId id="760" r:id="rId31"/>
    <p:sldId id="759" r:id="rId32"/>
    <p:sldId id="752" r:id="rId33"/>
    <p:sldId id="268" r:id="rId34"/>
    <p:sldId id="745" r:id="rId35"/>
    <p:sldId id="320" r:id="rId36"/>
    <p:sldId id="267" r:id="rId37"/>
    <p:sldId id="281" r:id="rId38"/>
    <p:sldId id="317" r:id="rId39"/>
    <p:sldId id="305" r:id="rId40"/>
    <p:sldId id="306" r:id="rId41"/>
    <p:sldId id="31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9" r:id="rId51"/>
    <p:sldId id="2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6AFDE-7351-4816-B4B6-F2F304656C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89601A-ABA2-463E-B9FA-9BD0DBE54436}">
      <dgm:prSet phldrT="[Text]"/>
      <dgm:spPr/>
      <dgm:t>
        <a:bodyPr/>
        <a:lstStyle/>
        <a:p>
          <a:r>
            <a:rPr lang="en-US" dirty="0"/>
            <a:t>Standard</a:t>
          </a:r>
        </a:p>
      </dgm:t>
    </dgm:pt>
    <dgm:pt modelId="{657EC1D8-181E-4466-8550-58E3C659B003}" type="parTrans" cxnId="{2B8B198F-B72E-4DEB-B3BF-9DFFD15B77B2}">
      <dgm:prSet/>
      <dgm:spPr/>
      <dgm:t>
        <a:bodyPr/>
        <a:lstStyle/>
        <a:p>
          <a:endParaRPr lang="en-US"/>
        </a:p>
      </dgm:t>
    </dgm:pt>
    <dgm:pt modelId="{EC313A70-E456-4F31-AAE1-39BE347074E9}" type="sibTrans" cxnId="{2B8B198F-B72E-4DEB-B3BF-9DFFD15B77B2}">
      <dgm:prSet/>
      <dgm:spPr/>
      <dgm:t>
        <a:bodyPr/>
        <a:lstStyle/>
        <a:p>
          <a:endParaRPr lang="en-US"/>
        </a:p>
      </dgm:t>
    </dgm:pt>
    <dgm:pt modelId="{7474B583-BA14-4722-A9C4-8176A7E1243A}">
      <dgm:prSet phldrT="[Text]"/>
      <dgm:spPr/>
      <dgm:t>
        <a:bodyPr/>
        <a:lstStyle/>
        <a:p>
          <a:r>
            <a:rPr lang="en-US" dirty="0"/>
            <a:t>System Standards </a:t>
          </a:r>
        </a:p>
      </dgm:t>
    </dgm:pt>
    <dgm:pt modelId="{23E4A8E9-D310-45D0-AB0D-949784EA841B}" type="parTrans" cxnId="{CB556649-6D71-4276-ADC9-0E2E2259D02C}">
      <dgm:prSet/>
      <dgm:spPr/>
      <dgm:t>
        <a:bodyPr/>
        <a:lstStyle/>
        <a:p>
          <a:endParaRPr lang="en-US"/>
        </a:p>
      </dgm:t>
    </dgm:pt>
    <dgm:pt modelId="{FBAA8C98-1E69-4E08-BCA5-6D8FC30FD310}" type="sibTrans" cxnId="{CB556649-6D71-4276-ADC9-0E2E2259D02C}">
      <dgm:prSet/>
      <dgm:spPr/>
      <dgm:t>
        <a:bodyPr/>
        <a:lstStyle/>
        <a:p>
          <a:endParaRPr lang="en-US"/>
        </a:p>
      </dgm:t>
    </dgm:pt>
    <dgm:pt modelId="{5EE74179-1DEC-45B5-ABDA-0E885D9F5798}">
      <dgm:prSet phldrT="[Text]"/>
      <dgm:spPr/>
      <dgm:t>
        <a:bodyPr/>
        <a:lstStyle/>
        <a:p>
          <a:r>
            <a:rPr lang="en-US" dirty="0"/>
            <a:t>Product Standard</a:t>
          </a:r>
        </a:p>
      </dgm:t>
    </dgm:pt>
    <dgm:pt modelId="{10C083C3-6F3D-48E2-91DB-C367906B9118}" type="parTrans" cxnId="{4BF05BD3-3604-42C1-B1A5-C58636144D6B}">
      <dgm:prSet/>
      <dgm:spPr/>
      <dgm:t>
        <a:bodyPr/>
        <a:lstStyle/>
        <a:p>
          <a:endParaRPr lang="en-US"/>
        </a:p>
      </dgm:t>
    </dgm:pt>
    <dgm:pt modelId="{2CDF9BFF-63D6-4E8B-80AD-589BFF753D5B}" type="sibTrans" cxnId="{4BF05BD3-3604-42C1-B1A5-C58636144D6B}">
      <dgm:prSet/>
      <dgm:spPr/>
      <dgm:t>
        <a:bodyPr/>
        <a:lstStyle/>
        <a:p>
          <a:endParaRPr lang="en-US"/>
        </a:p>
      </dgm:t>
    </dgm:pt>
    <dgm:pt modelId="{95E4B5CA-14AC-466D-97B6-8BAEC0C137AD}" type="pres">
      <dgm:prSet presAssocID="{7876AFDE-7351-4816-B4B6-F2F304656C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9D6652-9B39-4EC1-B804-0048750984F7}" type="pres">
      <dgm:prSet presAssocID="{9289601A-ABA2-463E-B9FA-9BD0DBE54436}" presName="hierRoot1" presStyleCnt="0">
        <dgm:presLayoutVars>
          <dgm:hierBranch val="init"/>
        </dgm:presLayoutVars>
      </dgm:prSet>
      <dgm:spPr/>
    </dgm:pt>
    <dgm:pt modelId="{413BF26C-9F62-44E7-A69D-881E45CF24C3}" type="pres">
      <dgm:prSet presAssocID="{9289601A-ABA2-463E-B9FA-9BD0DBE54436}" presName="rootComposite1" presStyleCnt="0"/>
      <dgm:spPr/>
    </dgm:pt>
    <dgm:pt modelId="{4311EA74-EA9E-4D2D-A3C3-D2EC54640E56}" type="pres">
      <dgm:prSet presAssocID="{9289601A-ABA2-463E-B9FA-9BD0DBE54436}" presName="rootText1" presStyleLbl="node0" presStyleIdx="0" presStyleCnt="1">
        <dgm:presLayoutVars>
          <dgm:chPref val="3"/>
        </dgm:presLayoutVars>
      </dgm:prSet>
      <dgm:spPr/>
    </dgm:pt>
    <dgm:pt modelId="{A3477313-CBF3-4C26-BFDA-2E480BC68F5A}" type="pres">
      <dgm:prSet presAssocID="{9289601A-ABA2-463E-B9FA-9BD0DBE54436}" presName="rootConnector1" presStyleLbl="node1" presStyleIdx="0" presStyleCnt="0"/>
      <dgm:spPr/>
    </dgm:pt>
    <dgm:pt modelId="{B9C0833F-4F4C-4AD9-9561-E777DE44397E}" type="pres">
      <dgm:prSet presAssocID="{9289601A-ABA2-463E-B9FA-9BD0DBE54436}" presName="hierChild2" presStyleCnt="0"/>
      <dgm:spPr/>
    </dgm:pt>
    <dgm:pt modelId="{568BAE9C-BF5E-4BBB-B28E-78889F486E3E}" type="pres">
      <dgm:prSet presAssocID="{23E4A8E9-D310-45D0-AB0D-949784EA841B}" presName="Name37" presStyleLbl="parChTrans1D2" presStyleIdx="0" presStyleCnt="2"/>
      <dgm:spPr/>
    </dgm:pt>
    <dgm:pt modelId="{D0E57FCD-A8F9-4077-856A-FB7039CBEDDA}" type="pres">
      <dgm:prSet presAssocID="{7474B583-BA14-4722-A9C4-8176A7E1243A}" presName="hierRoot2" presStyleCnt="0">
        <dgm:presLayoutVars>
          <dgm:hierBranch val="init"/>
        </dgm:presLayoutVars>
      </dgm:prSet>
      <dgm:spPr/>
    </dgm:pt>
    <dgm:pt modelId="{6D8F94D2-715D-4980-A526-2C3E979D4A3F}" type="pres">
      <dgm:prSet presAssocID="{7474B583-BA14-4722-A9C4-8176A7E1243A}" presName="rootComposite" presStyleCnt="0"/>
      <dgm:spPr/>
    </dgm:pt>
    <dgm:pt modelId="{BB811D85-2449-4D8C-8669-655238A39029}" type="pres">
      <dgm:prSet presAssocID="{7474B583-BA14-4722-A9C4-8176A7E1243A}" presName="rootText" presStyleLbl="node2" presStyleIdx="0" presStyleCnt="2">
        <dgm:presLayoutVars>
          <dgm:chPref val="3"/>
        </dgm:presLayoutVars>
      </dgm:prSet>
      <dgm:spPr/>
    </dgm:pt>
    <dgm:pt modelId="{771C0958-4E7A-4403-B2EB-2C25CD9AA962}" type="pres">
      <dgm:prSet presAssocID="{7474B583-BA14-4722-A9C4-8176A7E1243A}" presName="rootConnector" presStyleLbl="node2" presStyleIdx="0" presStyleCnt="2"/>
      <dgm:spPr/>
    </dgm:pt>
    <dgm:pt modelId="{29883065-7874-4992-93FD-53B2C74664AB}" type="pres">
      <dgm:prSet presAssocID="{7474B583-BA14-4722-A9C4-8176A7E1243A}" presName="hierChild4" presStyleCnt="0"/>
      <dgm:spPr/>
    </dgm:pt>
    <dgm:pt modelId="{D005F311-8889-4396-9258-49886432DE28}" type="pres">
      <dgm:prSet presAssocID="{7474B583-BA14-4722-A9C4-8176A7E1243A}" presName="hierChild5" presStyleCnt="0"/>
      <dgm:spPr/>
    </dgm:pt>
    <dgm:pt modelId="{F61CC89D-19E8-4824-9785-14C3C109A2F1}" type="pres">
      <dgm:prSet presAssocID="{10C083C3-6F3D-48E2-91DB-C367906B9118}" presName="Name37" presStyleLbl="parChTrans1D2" presStyleIdx="1" presStyleCnt="2"/>
      <dgm:spPr/>
    </dgm:pt>
    <dgm:pt modelId="{C2044D70-F8DB-4BEB-921A-0A67FF908FB5}" type="pres">
      <dgm:prSet presAssocID="{5EE74179-1DEC-45B5-ABDA-0E885D9F5798}" presName="hierRoot2" presStyleCnt="0">
        <dgm:presLayoutVars>
          <dgm:hierBranch val="init"/>
        </dgm:presLayoutVars>
      </dgm:prSet>
      <dgm:spPr/>
    </dgm:pt>
    <dgm:pt modelId="{5C5459A8-9363-4C72-84D4-49C39B5DB0B8}" type="pres">
      <dgm:prSet presAssocID="{5EE74179-1DEC-45B5-ABDA-0E885D9F5798}" presName="rootComposite" presStyleCnt="0"/>
      <dgm:spPr/>
    </dgm:pt>
    <dgm:pt modelId="{92643262-D621-48D4-8B4E-DE3CFE36EEAA}" type="pres">
      <dgm:prSet presAssocID="{5EE74179-1DEC-45B5-ABDA-0E885D9F5798}" presName="rootText" presStyleLbl="node2" presStyleIdx="1" presStyleCnt="2">
        <dgm:presLayoutVars>
          <dgm:chPref val="3"/>
        </dgm:presLayoutVars>
      </dgm:prSet>
      <dgm:spPr/>
    </dgm:pt>
    <dgm:pt modelId="{10EDB277-71C7-4DB2-8CD4-6AAD3DB4E9C6}" type="pres">
      <dgm:prSet presAssocID="{5EE74179-1DEC-45B5-ABDA-0E885D9F5798}" presName="rootConnector" presStyleLbl="node2" presStyleIdx="1" presStyleCnt="2"/>
      <dgm:spPr/>
    </dgm:pt>
    <dgm:pt modelId="{58D2FFAC-9A16-4A45-8E63-1980B4D06F70}" type="pres">
      <dgm:prSet presAssocID="{5EE74179-1DEC-45B5-ABDA-0E885D9F5798}" presName="hierChild4" presStyleCnt="0"/>
      <dgm:spPr/>
    </dgm:pt>
    <dgm:pt modelId="{850BC2AF-A456-4520-8C26-9E0392BE994A}" type="pres">
      <dgm:prSet presAssocID="{5EE74179-1DEC-45B5-ABDA-0E885D9F5798}" presName="hierChild5" presStyleCnt="0"/>
      <dgm:spPr/>
    </dgm:pt>
    <dgm:pt modelId="{512FF662-70F6-4290-AEC4-8EE293CAAF5D}" type="pres">
      <dgm:prSet presAssocID="{9289601A-ABA2-463E-B9FA-9BD0DBE54436}" presName="hierChild3" presStyleCnt="0"/>
      <dgm:spPr/>
    </dgm:pt>
  </dgm:ptLst>
  <dgm:cxnLst>
    <dgm:cxn modelId="{CE21791A-5E9F-4754-8ABF-94069BEA2931}" type="presOf" srcId="{7876AFDE-7351-4816-B4B6-F2F304656C95}" destId="{95E4B5CA-14AC-466D-97B6-8BAEC0C137AD}" srcOrd="0" destOrd="0" presId="urn:microsoft.com/office/officeart/2005/8/layout/orgChart1"/>
    <dgm:cxn modelId="{8A832D23-AF0D-4FC8-8498-4BC64B8ACE36}" type="presOf" srcId="{9289601A-ABA2-463E-B9FA-9BD0DBE54436}" destId="{4311EA74-EA9E-4D2D-A3C3-D2EC54640E56}" srcOrd="0" destOrd="0" presId="urn:microsoft.com/office/officeart/2005/8/layout/orgChart1"/>
    <dgm:cxn modelId="{F4DFF828-67F2-472D-912F-CF09212AF62C}" type="presOf" srcId="{10C083C3-6F3D-48E2-91DB-C367906B9118}" destId="{F61CC89D-19E8-4824-9785-14C3C109A2F1}" srcOrd="0" destOrd="0" presId="urn:microsoft.com/office/officeart/2005/8/layout/orgChart1"/>
    <dgm:cxn modelId="{CB556649-6D71-4276-ADC9-0E2E2259D02C}" srcId="{9289601A-ABA2-463E-B9FA-9BD0DBE54436}" destId="{7474B583-BA14-4722-A9C4-8176A7E1243A}" srcOrd="0" destOrd="0" parTransId="{23E4A8E9-D310-45D0-AB0D-949784EA841B}" sibTransId="{FBAA8C98-1E69-4E08-BCA5-6D8FC30FD310}"/>
    <dgm:cxn modelId="{1EEB3F78-0463-434B-9532-26E3638A6114}" type="presOf" srcId="{7474B583-BA14-4722-A9C4-8176A7E1243A}" destId="{BB811D85-2449-4D8C-8669-655238A39029}" srcOrd="0" destOrd="0" presId="urn:microsoft.com/office/officeart/2005/8/layout/orgChart1"/>
    <dgm:cxn modelId="{551B9D58-4D8C-4050-A761-5FAEDBE4CD0F}" type="presOf" srcId="{7474B583-BA14-4722-A9C4-8176A7E1243A}" destId="{771C0958-4E7A-4403-B2EB-2C25CD9AA962}" srcOrd="1" destOrd="0" presId="urn:microsoft.com/office/officeart/2005/8/layout/orgChart1"/>
    <dgm:cxn modelId="{3A49097A-6F90-400F-A463-004984B84857}" type="presOf" srcId="{23E4A8E9-D310-45D0-AB0D-949784EA841B}" destId="{568BAE9C-BF5E-4BBB-B28E-78889F486E3E}" srcOrd="0" destOrd="0" presId="urn:microsoft.com/office/officeart/2005/8/layout/orgChart1"/>
    <dgm:cxn modelId="{2B8B198F-B72E-4DEB-B3BF-9DFFD15B77B2}" srcId="{7876AFDE-7351-4816-B4B6-F2F304656C95}" destId="{9289601A-ABA2-463E-B9FA-9BD0DBE54436}" srcOrd="0" destOrd="0" parTransId="{657EC1D8-181E-4466-8550-58E3C659B003}" sibTransId="{EC313A70-E456-4F31-AAE1-39BE347074E9}"/>
    <dgm:cxn modelId="{CF9DC398-1FCA-48A5-BECF-3AAC8FF20EA6}" type="presOf" srcId="{5EE74179-1DEC-45B5-ABDA-0E885D9F5798}" destId="{92643262-D621-48D4-8B4E-DE3CFE36EEAA}" srcOrd="0" destOrd="0" presId="urn:microsoft.com/office/officeart/2005/8/layout/orgChart1"/>
    <dgm:cxn modelId="{5C1D46B4-850D-4BCC-A072-42B0A8ED6BDA}" type="presOf" srcId="{9289601A-ABA2-463E-B9FA-9BD0DBE54436}" destId="{A3477313-CBF3-4C26-BFDA-2E480BC68F5A}" srcOrd="1" destOrd="0" presId="urn:microsoft.com/office/officeart/2005/8/layout/orgChart1"/>
    <dgm:cxn modelId="{6057DCCB-587A-45F5-8E5C-B9439E6D3FFD}" type="presOf" srcId="{5EE74179-1DEC-45B5-ABDA-0E885D9F5798}" destId="{10EDB277-71C7-4DB2-8CD4-6AAD3DB4E9C6}" srcOrd="1" destOrd="0" presId="urn:microsoft.com/office/officeart/2005/8/layout/orgChart1"/>
    <dgm:cxn modelId="{4BF05BD3-3604-42C1-B1A5-C58636144D6B}" srcId="{9289601A-ABA2-463E-B9FA-9BD0DBE54436}" destId="{5EE74179-1DEC-45B5-ABDA-0E885D9F5798}" srcOrd="1" destOrd="0" parTransId="{10C083C3-6F3D-48E2-91DB-C367906B9118}" sibTransId="{2CDF9BFF-63D6-4E8B-80AD-589BFF753D5B}"/>
    <dgm:cxn modelId="{75BAF5A6-6E43-4C6F-9207-868162BAB332}" type="presParOf" srcId="{95E4B5CA-14AC-466D-97B6-8BAEC0C137AD}" destId="{DA9D6652-9B39-4EC1-B804-0048750984F7}" srcOrd="0" destOrd="0" presId="urn:microsoft.com/office/officeart/2005/8/layout/orgChart1"/>
    <dgm:cxn modelId="{04CEF201-9E3E-4DE2-BF99-C46677435728}" type="presParOf" srcId="{DA9D6652-9B39-4EC1-B804-0048750984F7}" destId="{413BF26C-9F62-44E7-A69D-881E45CF24C3}" srcOrd="0" destOrd="0" presId="urn:microsoft.com/office/officeart/2005/8/layout/orgChart1"/>
    <dgm:cxn modelId="{542BF9FA-A8AF-4136-AC5A-3C2A14235C59}" type="presParOf" srcId="{413BF26C-9F62-44E7-A69D-881E45CF24C3}" destId="{4311EA74-EA9E-4D2D-A3C3-D2EC54640E56}" srcOrd="0" destOrd="0" presId="urn:microsoft.com/office/officeart/2005/8/layout/orgChart1"/>
    <dgm:cxn modelId="{BE174C15-DDE3-42EB-8114-233FABC3C63E}" type="presParOf" srcId="{413BF26C-9F62-44E7-A69D-881E45CF24C3}" destId="{A3477313-CBF3-4C26-BFDA-2E480BC68F5A}" srcOrd="1" destOrd="0" presId="urn:microsoft.com/office/officeart/2005/8/layout/orgChart1"/>
    <dgm:cxn modelId="{7C408F16-A62A-48D8-8B90-495EC9AC5ED1}" type="presParOf" srcId="{DA9D6652-9B39-4EC1-B804-0048750984F7}" destId="{B9C0833F-4F4C-4AD9-9561-E777DE44397E}" srcOrd="1" destOrd="0" presId="urn:microsoft.com/office/officeart/2005/8/layout/orgChart1"/>
    <dgm:cxn modelId="{F774858D-81CE-48B9-A314-410391EB11AC}" type="presParOf" srcId="{B9C0833F-4F4C-4AD9-9561-E777DE44397E}" destId="{568BAE9C-BF5E-4BBB-B28E-78889F486E3E}" srcOrd="0" destOrd="0" presId="urn:microsoft.com/office/officeart/2005/8/layout/orgChart1"/>
    <dgm:cxn modelId="{D42B3819-09D8-4652-B93D-4B34D41DAC3E}" type="presParOf" srcId="{B9C0833F-4F4C-4AD9-9561-E777DE44397E}" destId="{D0E57FCD-A8F9-4077-856A-FB7039CBEDDA}" srcOrd="1" destOrd="0" presId="urn:microsoft.com/office/officeart/2005/8/layout/orgChart1"/>
    <dgm:cxn modelId="{3CF55FA1-211A-4930-8D44-54D84ACC4C8E}" type="presParOf" srcId="{D0E57FCD-A8F9-4077-856A-FB7039CBEDDA}" destId="{6D8F94D2-715D-4980-A526-2C3E979D4A3F}" srcOrd="0" destOrd="0" presId="urn:microsoft.com/office/officeart/2005/8/layout/orgChart1"/>
    <dgm:cxn modelId="{DAF1B8ED-E834-4D6D-8E94-6510CF571C57}" type="presParOf" srcId="{6D8F94D2-715D-4980-A526-2C3E979D4A3F}" destId="{BB811D85-2449-4D8C-8669-655238A39029}" srcOrd="0" destOrd="0" presId="urn:microsoft.com/office/officeart/2005/8/layout/orgChart1"/>
    <dgm:cxn modelId="{F453F762-184B-4155-9455-3325E3B61663}" type="presParOf" srcId="{6D8F94D2-715D-4980-A526-2C3E979D4A3F}" destId="{771C0958-4E7A-4403-B2EB-2C25CD9AA962}" srcOrd="1" destOrd="0" presId="urn:microsoft.com/office/officeart/2005/8/layout/orgChart1"/>
    <dgm:cxn modelId="{2231AA72-87BE-4C18-B68F-2A55FCEADBAC}" type="presParOf" srcId="{D0E57FCD-A8F9-4077-856A-FB7039CBEDDA}" destId="{29883065-7874-4992-93FD-53B2C74664AB}" srcOrd="1" destOrd="0" presId="urn:microsoft.com/office/officeart/2005/8/layout/orgChart1"/>
    <dgm:cxn modelId="{3D63E2CB-618F-4651-8C88-E713F220C49A}" type="presParOf" srcId="{D0E57FCD-A8F9-4077-856A-FB7039CBEDDA}" destId="{D005F311-8889-4396-9258-49886432DE28}" srcOrd="2" destOrd="0" presId="urn:microsoft.com/office/officeart/2005/8/layout/orgChart1"/>
    <dgm:cxn modelId="{F8D52F3C-8D10-49BD-809A-7691E8CD683A}" type="presParOf" srcId="{B9C0833F-4F4C-4AD9-9561-E777DE44397E}" destId="{F61CC89D-19E8-4824-9785-14C3C109A2F1}" srcOrd="2" destOrd="0" presId="urn:microsoft.com/office/officeart/2005/8/layout/orgChart1"/>
    <dgm:cxn modelId="{5EBA4D92-6F8E-4922-A13E-65BC9852FD84}" type="presParOf" srcId="{B9C0833F-4F4C-4AD9-9561-E777DE44397E}" destId="{C2044D70-F8DB-4BEB-921A-0A67FF908FB5}" srcOrd="3" destOrd="0" presId="urn:microsoft.com/office/officeart/2005/8/layout/orgChart1"/>
    <dgm:cxn modelId="{266FDE6F-0D22-4AD8-9CA3-948D03DDA282}" type="presParOf" srcId="{C2044D70-F8DB-4BEB-921A-0A67FF908FB5}" destId="{5C5459A8-9363-4C72-84D4-49C39B5DB0B8}" srcOrd="0" destOrd="0" presId="urn:microsoft.com/office/officeart/2005/8/layout/orgChart1"/>
    <dgm:cxn modelId="{C68FAE14-81CB-46B1-BAE6-63E3E6536ABF}" type="presParOf" srcId="{5C5459A8-9363-4C72-84D4-49C39B5DB0B8}" destId="{92643262-D621-48D4-8B4E-DE3CFE36EEAA}" srcOrd="0" destOrd="0" presId="urn:microsoft.com/office/officeart/2005/8/layout/orgChart1"/>
    <dgm:cxn modelId="{78C2970C-35D6-4083-A681-95AF51C25491}" type="presParOf" srcId="{5C5459A8-9363-4C72-84D4-49C39B5DB0B8}" destId="{10EDB277-71C7-4DB2-8CD4-6AAD3DB4E9C6}" srcOrd="1" destOrd="0" presId="urn:microsoft.com/office/officeart/2005/8/layout/orgChart1"/>
    <dgm:cxn modelId="{EEC904C6-31F0-44FB-8086-ACDAA2A9E88E}" type="presParOf" srcId="{C2044D70-F8DB-4BEB-921A-0A67FF908FB5}" destId="{58D2FFAC-9A16-4A45-8E63-1980B4D06F70}" srcOrd="1" destOrd="0" presId="urn:microsoft.com/office/officeart/2005/8/layout/orgChart1"/>
    <dgm:cxn modelId="{E96C829E-E902-4525-81D0-9B0213C995A3}" type="presParOf" srcId="{C2044D70-F8DB-4BEB-921A-0A67FF908FB5}" destId="{850BC2AF-A456-4520-8C26-9E0392BE994A}" srcOrd="2" destOrd="0" presId="urn:microsoft.com/office/officeart/2005/8/layout/orgChart1"/>
    <dgm:cxn modelId="{051807A5-F330-41C0-A7D0-307D0C285C94}" type="presParOf" srcId="{DA9D6652-9B39-4EC1-B804-0048750984F7}" destId="{512FF662-70F6-4290-AEC4-8EE293CAAF5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CC89D-19E8-4824-9785-14C3C109A2F1}">
      <dsp:nvSpPr>
        <dsp:cNvPr id="0" name=""/>
        <dsp:cNvSpPr/>
      </dsp:nvSpPr>
      <dsp:spPr>
        <a:xfrm>
          <a:off x="4064000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85"/>
              </a:lnTo>
              <a:lnTo>
                <a:pt x="2224013" y="385985"/>
              </a:lnTo>
              <a:lnTo>
                <a:pt x="2224013" y="771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BAE9C-BF5E-4BBB-B28E-78889F486E3E}">
      <dsp:nvSpPr>
        <dsp:cNvPr id="0" name=""/>
        <dsp:cNvSpPr/>
      </dsp:nvSpPr>
      <dsp:spPr>
        <a:xfrm>
          <a:off x="1839986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2224013" y="0"/>
              </a:moveTo>
              <a:lnTo>
                <a:pt x="2224013" y="385985"/>
              </a:lnTo>
              <a:lnTo>
                <a:pt x="0" y="385985"/>
              </a:lnTo>
              <a:lnTo>
                <a:pt x="0" y="771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1EA74-EA9E-4D2D-A3C3-D2EC54640E56}">
      <dsp:nvSpPr>
        <dsp:cNvPr id="0" name=""/>
        <dsp:cNvSpPr/>
      </dsp:nvSpPr>
      <dsp:spPr>
        <a:xfrm>
          <a:off x="2225972" y="485320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Standard</a:t>
          </a:r>
        </a:p>
      </dsp:txBody>
      <dsp:txXfrm>
        <a:off x="2225972" y="485320"/>
        <a:ext cx="3676054" cy="1838027"/>
      </dsp:txXfrm>
    </dsp:sp>
    <dsp:sp modelId="{BB811D85-2449-4D8C-8669-655238A39029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System Standards </a:t>
          </a:r>
        </a:p>
      </dsp:txBody>
      <dsp:txXfrm>
        <a:off x="1959" y="3095319"/>
        <a:ext cx="3676054" cy="1838027"/>
      </dsp:txXfrm>
    </dsp:sp>
    <dsp:sp modelId="{92643262-D621-48D4-8B4E-DE3CFE36EEAA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Product Standard</a:t>
          </a:r>
        </a:p>
      </dsp:txBody>
      <dsp:txXfrm>
        <a:off x="4449985" y="3095319"/>
        <a:ext cx="3676054" cy="1838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12424-544A-46F6-86A7-87E45390A9B0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44B8E-4328-468B-983A-F7D009FCA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04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>
          <a:extLst>
            <a:ext uri="{FF2B5EF4-FFF2-40B4-BE49-F238E27FC236}">
              <a16:creationId xmlns:a16="http://schemas.microsoft.com/office/drawing/2014/main" id="{3248516A-EAD3-649D-6BA5-7AFE1AD6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4:notes">
            <a:extLst>
              <a:ext uri="{FF2B5EF4-FFF2-40B4-BE49-F238E27FC236}">
                <a16:creationId xmlns:a16="http://schemas.microsoft.com/office/drawing/2014/main" id="{0B9C38B0-969D-CF50-7A0C-AA7F9E192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4:notes">
            <a:extLst>
              <a:ext uri="{FF2B5EF4-FFF2-40B4-BE49-F238E27FC236}">
                <a16:creationId xmlns:a16="http://schemas.microsoft.com/office/drawing/2014/main" id="{BEDB031E-EC7A-1DD1-8884-9D71DC837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328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>
          <a:extLst>
            <a:ext uri="{FF2B5EF4-FFF2-40B4-BE49-F238E27FC236}">
              <a16:creationId xmlns:a16="http://schemas.microsoft.com/office/drawing/2014/main" id="{F54F7BF7-830B-7EE6-6E9D-1A3AB5F46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5:notes">
            <a:extLst>
              <a:ext uri="{FF2B5EF4-FFF2-40B4-BE49-F238E27FC236}">
                <a16:creationId xmlns:a16="http://schemas.microsoft.com/office/drawing/2014/main" id="{D2640754-6C4F-6E3A-030C-FD1403E65A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5:notes">
            <a:extLst>
              <a:ext uri="{FF2B5EF4-FFF2-40B4-BE49-F238E27FC236}">
                <a16:creationId xmlns:a16="http://schemas.microsoft.com/office/drawing/2014/main" id="{F6D1F524-4FE6-60BD-1B6A-548679ECED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77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7ABFC37E-922D-F9C4-C7A3-9748D6AF6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64658204-B8AA-BE11-547D-63FCE55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4049E16F-8323-BDCE-5158-3A42215B0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764862FB-57C9-4779-846B-384DADCF48D6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A1D8F182-694C-1EC9-458B-F8978909DC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8D754BC-D3E6-75C1-B8B6-2AEC28E7F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4098B5AD-5098-7CB3-4D68-9486ABF4C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F8410212-FD32-4286-A4FB-6A75705254C8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EB95D4E-6C73-A793-A26B-32D65BF98E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6AD5F409-1DD4-0A25-05B3-BADFA220E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5D2854D-0958-9BCF-896B-CD3B67CE9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6E68009F-6688-4AAF-A436-B94C9E468A39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E2777F3B-ACF3-D6BC-2183-468C7663DC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86497107-16EE-89E8-4332-3C3DDB892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70117F-8C29-BDB7-BC4D-0DB9FB54D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fld id="{AAF40BD0-7B23-47FC-B327-B5FF1B19AD86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27705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575404"/>
            <a:ext cx="9857014" cy="62160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9232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A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89054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9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0"/>
            <a:ext cx="9779183" cy="1706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1785669"/>
            <a:ext cx="9779182" cy="4278702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1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EBCFC05-28F2-ED12-5DAE-0D1A11FE8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813" y="2023984"/>
            <a:ext cx="4664075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487DE67-2E54-8713-8739-360433587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3235" y="2023984"/>
            <a:ext cx="4664075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9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 rot="5400000" flipH="1">
              <a:off x="11258144" y="5924144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794B347-3274-3D51-85DF-420355004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6813" y="2020329"/>
            <a:ext cx="3219450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AAFFF32-276A-0586-D4FD-02CA694F31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787" y="2020329"/>
            <a:ext cx="317327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DD55F25-7BEF-26A6-157A-97540EC73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0082" y="2018581"/>
            <a:ext cx="317327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373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57414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8693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2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0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3/12/2024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0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87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5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2159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D71EB95-DE30-3F1F-F9EC-DA4858055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18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4826" y="1071418"/>
            <a:ext cx="7342348" cy="3423380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837" y="1071418"/>
            <a:ext cx="1364297" cy="1740788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19153" y="3295278"/>
            <a:ext cx="1364297" cy="1690799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389" y="4599720"/>
            <a:ext cx="3511550" cy="853643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36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F76E36-451C-4A7D-4E26-8AB78D34D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57012" y="-1664"/>
            <a:ext cx="2334989" cy="6859664"/>
            <a:chOff x="9857012" y="-1664"/>
            <a:chExt cx="2334989" cy="6859664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AB3BC7E-B34F-EF47-B125-1574C5484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 flipV="1">
              <a:off x="9499940" y="355410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CBC82D0-4F72-C649-8B7F-D4B087957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10866436" y="1879977"/>
              <a:ext cx="1325563" cy="1325563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383F23A-D872-2A4C-B386-A9D269BE6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024507" y="-1664"/>
              <a:ext cx="1167494" cy="1881641"/>
            </a:xfrm>
            <a:custGeom>
              <a:avLst/>
              <a:gdLst>
                <a:gd name="connsiteX0" fmla="*/ 1167473 w 1167494"/>
                <a:gd name="connsiteY0" fmla="*/ 0 h 1881641"/>
                <a:gd name="connsiteX1" fmla="*/ 1167493 w 1167494"/>
                <a:gd name="connsiteY1" fmla="*/ 0 h 1881641"/>
                <a:gd name="connsiteX2" fmla="*/ 1167493 w 1167494"/>
                <a:gd name="connsiteY2" fmla="*/ 714148 h 1881641"/>
                <a:gd name="connsiteX3" fmla="*/ 1166666 w 1167494"/>
                <a:gd name="connsiteY3" fmla="*/ 730534 h 1881641"/>
                <a:gd name="connsiteX4" fmla="*/ 1167494 w 1167494"/>
                <a:gd name="connsiteY4" fmla="*/ 730534 h 1881641"/>
                <a:gd name="connsiteX5" fmla="*/ 1167494 w 1167494"/>
                <a:gd name="connsiteY5" fmla="*/ 1378059 h 1881641"/>
                <a:gd name="connsiteX6" fmla="*/ 1167493 w 1167494"/>
                <a:gd name="connsiteY6" fmla="*/ 1378059 h 1881641"/>
                <a:gd name="connsiteX7" fmla="*/ 1167493 w 1167494"/>
                <a:gd name="connsiteY7" fmla="*/ 1881641 h 1881641"/>
                <a:gd name="connsiteX8" fmla="*/ 0 w 1167494"/>
                <a:gd name="connsiteY8" fmla="*/ 1881641 h 1881641"/>
                <a:gd name="connsiteX9" fmla="*/ 0 w 1167494"/>
                <a:gd name="connsiteY9" fmla="*/ 1234116 h 1881641"/>
                <a:gd name="connsiteX10" fmla="*/ 0 w 1167494"/>
                <a:gd name="connsiteY10" fmla="*/ 1167492 h 1881641"/>
                <a:gd name="connsiteX11" fmla="*/ 1048124 w 1167494"/>
                <a:gd name="connsiteY11" fmla="*/ 6027 h 18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7494" h="1881641">
                  <a:moveTo>
                    <a:pt x="1167473" y="0"/>
                  </a:moveTo>
                  <a:lnTo>
                    <a:pt x="1167493" y="0"/>
                  </a:lnTo>
                  <a:lnTo>
                    <a:pt x="1167493" y="714148"/>
                  </a:lnTo>
                  <a:lnTo>
                    <a:pt x="1166666" y="730534"/>
                  </a:lnTo>
                  <a:lnTo>
                    <a:pt x="1167494" y="730534"/>
                  </a:lnTo>
                  <a:lnTo>
                    <a:pt x="1167494" y="1378059"/>
                  </a:lnTo>
                  <a:lnTo>
                    <a:pt x="1167493" y="1378059"/>
                  </a:lnTo>
                  <a:lnTo>
                    <a:pt x="1167493" y="1881641"/>
                  </a:lnTo>
                  <a:lnTo>
                    <a:pt x="0" y="1881641"/>
                  </a:lnTo>
                  <a:lnTo>
                    <a:pt x="0" y="1234116"/>
                  </a:lnTo>
                  <a:lnTo>
                    <a:pt x="0" y="1167492"/>
                  </a:lnTo>
                  <a:cubicBezTo>
                    <a:pt x="0" y="563002"/>
                    <a:pt x="459408" y="65814"/>
                    <a:pt x="1048124" y="60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21FFDB-AAE2-5943-97A1-82D66AE0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334091" y="2737752"/>
              <a:ext cx="1380830" cy="138083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E58EEF7-63CA-A845-BAC4-9D3BE0591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 flipH="1">
              <a:off x="10667432" y="5333432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57A4624-D8ED-2E4B-AF8C-00DFA6A72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V="1">
              <a:off x="9857012" y="3651505"/>
              <a:ext cx="1325563" cy="1325563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312EF8-91BE-5946-BE31-8CFE107A2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9857013" y="4976359"/>
              <a:ext cx="1167494" cy="1881641"/>
            </a:xfrm>
            <a:custGeom>
              <a:avLst/>
              <a:gdLst>
                <a:gd name="connsiteX0" fmla="*/ 1167473 w 1167494"/>
                <a:gd name="connsiteY0" fmla="*/ 0 h 1881641"/>
                <a:gd name="connsiteX1" fmla="*/ 1167493 w 1167494"/>
                <a:gd name="connsiteY1" fmla="*/ 0 h 1881641"/>
                <a:gd name="connsiteX2" fmla="*/ 1167493 w 1167494"/>
                <a:gd name="connsiteY2" fmla="*/ 714148 h 1881641"/>
                <a:gd name="connsiteX3" fmla="*/ 1166666 w 1167494"/>
                <a:gd name="connsiteY3" fmla="*/ 730534 h 1881641"/>
                <a:gd name="connsiteX4" fmla="*/ 1167494 w 1167494"/>
                <a:gd name="connsiteY4" fmla="*/ 730534 h 1881641"/>
                <a:gd name="connsiteX5" fmla="*/ 1167494 w 1167494"/>
                <a:gd name="connsiteY5" fmla="*/ 1378059 h 1881641"/>
                <a:gd name="connsiteX6" fmla="*/ 1167493 w 1167494"/>
                <a:gd name="connsiteY6" fmla="*/ 1378059 h 1881641"/>
                <a:gd name="connsiteX7" fmla="*/ 1167493 w 1167494"/>
                <a:gd name="connsiteY7" fmla="*/ 1881641 h 1881641"/>
                <a:gd name="connsiteX8" fmla="*/ 0 w 1167494"/>
                <a:gd name="connsiteY8" fmla="*/ 1881641 h 1881641"/>
                <a:gd name="connsiteX9" fmla="*/ 0 w 1167494"/>
                <a:gd name="connsiteY9" fmla="*/ 1234116 h 1881641"/>
                <a:gd name="connsiteX10" fmla="*/ 0 w 1167494"/>
                <a:gd name="connsiteY10" fmla="*/ 1167492 h 1881641"/>
                <a:gd name="connsiteX11" fmla="*/ 1048124 w 1167494"/>
                <a:gd name="connsiteY11" fmla="*/ 6027 h 18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7494" h="1881641">
                  <a:moveTo>
                    <a:pt x="1167473" y="0"/>
                  </a:moveTo>
                  <a:lnTo>
                    <a:pt x="1167493" y="0"/>
                  </a:lnTo>
                  <a:lnTo>
                    <a:pt x="1167493" y="714148"/>
                  </a:lnTo>
                  <a:lnTo>
                    <a:pt x="1166666" y="730534"/>
                  </a:lnTo>
                  <a:lnTo>
                    <a:pt x="1167494" y="730534"/>
                  </a:lnTo>
                  <a:lnTo>
                    <a:pt x="1167494" y="1378059"/>
                  </a:lnTo>
                  <a:lnTo>
                    <a:pt x="1167493" y="1378059"/>
                  </a:lnTo>
                  <a:lnTo>
                    <a:pt x="1167493" y="1881641"/>
                  </a:lnTo>
                  <a:lnTo>
                    <a:pt x="0" y="1881641"/>
                  </a:lnTo>
                  <a:lnTo>
                    <a:pt x="0" y="1234116"/>
                  </a:lnTo>
                  <a:lnTo>
                    <a:pt x="0" y="1167492"/>
                  </a:lnTo>
                  <a:cubicBezTo>
                    <a:pt x="0" y="563002"/>
                    <a:pt x="459408" y="65814"/>
                    <a:pt x="1048124" y="60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136526"/>
            <a:ext cx="8401624" cy="1570038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227758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5"/>
            <a:ext cx="2281237" cy="62118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223923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0"/>
            <a:ext cx="2281237" cy="62118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300151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8"/>
            <a:ext cx="2281237" cy="57147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300151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8"/>
            <a:ext cx="2281237" cy="57147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1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71021"/>
            <a:ext cx="10678142" cy="1635542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429" y="2068734"/>
            <a:ext cx="904987" cy="90564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88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57D941CD-9C4F-42B8-A4AE-8C3298D435A6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8E7151CD-A893-4C93-BC5A-C3611C28C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5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6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A2E967-ED81-D932-FF32-11DCFF3B5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3"/>
            <a:ext cx="7096933" cy="2806378"/>
          </a:xfrm>
        </p:spPr>
        <p:txBody>
          <a:bodyPr/>
          <a:lstStyle/>
          <a:p>
            <a:r>
              <a:rPr lang="en-US" sz="4800" b="1" dirty="0">
                <a:latin typeface="Bahnschrift Light" panose="020B0502040204020203" pitchFamily="34" charset="0"/>
              </a:rPr>
              <a:t>Sector Overview and DEA Post Harvest Assistance Scheme</a:t>
            </a:r>
            <a:endParaRPr lang="en-GB" sz="4800" dirty="0">
              <a:latin typeface="Bahnschrift Light" panose="020B0502040204020203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F1AB6A8-0E2A-72D0-883A-F177B1AA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Entrepreneurship Development Program - Gampaha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87CA8-D914-B6C8-85B8-C9A4DD434FAE}"/>
              </a:ext>
            </a:extLst>
          </p:cNvPr>
          <p:cNvSpPr txBox="1"/>
          <p:nvPr/>
        </p:nvSpPr>
        <p:spPr>
          <a:xfrm>
            <a:off x="2342604" y="5094516"/>
            <a:ext cx="6348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Upul Ranaweera</a:t>
            </a:r>
          </a:p>
          <a:p>
            <a:r>
              <a:rPr lang="en-GB" sz="2800" dirty="0"/>
              <a:t>Director (Development)</a:t>
            </a:r>
          </a:p>
          <a:p>
            <a:r>
              <a:rPr lang="en-GB" sz="2800" dirty="0"/>
              <a:t>Department of Export Agriculture</a:t>
            </a:r>
          </a:p>
        </p:txBody>
      </p:sp>
    </p:spTree>
    <p:extLst>
      <p:ext uri="{BB962C8B-B14F-4D97-AF65-F5344CB8AC3E}">
        <p14:creationId xmlns:p14="http://schemas.microsoft.com/office/powerpoint/2010/main" val="39454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35E9-1ADE-F94D-5F0F-E7621F17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71506-ACC8-9FE8-09AA-3BBA3CB64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2E8AEF-24EF-88DE-71A3-8727C79A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267267" y="1314995"/>
            <a:ext cx="5596706" cy="419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8F9E665-CC9E-69FE-49CE-083342A9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9" y="1306286"/>
            <a:ext cx="5468983" cy="410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75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A5EFA-DB56-050B-6F3E-5E40EB9E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5694-FE1F-3C6D-6C1A-1B6F754C6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C9359-12E8-C32C-23AB-9D71884D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9" y="156001"/>
            <a:ext cx="4106776" cy="308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69409-E6AE-C4DB-7B79-5D3375A2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34" y="475674"/>
            <a:ext cx="4116295" cy="3083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7ABD9-601F-3BBF-38C1-558FE97C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41" y="3535407"/>
            <a:ext cx="4115977" cy="308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01105-D446-D61E-ED67-68A583FB6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983" y="2954906"/>
            <a:ext cx="4896258" cy="3664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195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D7BC-22A9-3211-A992-40A1EE69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057D-65B8-0385-0E3F-608A1E15B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F0E21A-4A39-2345-0FED-B41DF398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92" y="207436"/>
            <a:ext cx="8581888" cy="64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3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F0A0-7ADC-4835-9965-B8821D4A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F523F0-51F7-4E39-B879-1149975FA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1104" y="91040"/>
            <a:ext cx="5777132" cy="3841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63DEBF-6CC4-4864-B56F-AB6EE00E7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7" y="665810"/>
            <a:ext cx="5092505" cy="470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F4CC1-9D30-4DBA-9558-8D76A385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104" y="3590395"/>
            <a:ext cx="5777132" cy="32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7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7399B5-3C47-AB33-5BC4-B8B346C6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18" y="1889760"/>
            <a:ext cx="9779183" cy="1706563"/>
          </a:xfrm>
        </p:spPr>
        <p:txBody>
          <a:bodyPr/>
          <a:lstStyle/>
          <a:p>
            <a:r>
              <a:rPr lang="en-GB" dirty="0"/>
              <a:t>Potential of Sri Lankan EAC</a:t>
            </a:r>
          </a:p>
        </p:txBody>
      </p:sp>
    </p:spTree>
    <p:extLst>
      <p:ext uri="{BB962C8B-B14F-4D97-AF65-F5344CB8AC3E}">
        <p14:creationId xmlns:p14="http://schemas.microsoft.com/office/powerpoint/2010/main" val="378377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A6816A9-09B9-AC8D-FA82-6A5A4C98594A}"/>
              </a:ext>
            </a:extLst>
          </p:cNvPr>
          <p:cNvSpPr/>
          <p:nvPr/>
        </p:nvSpPr>
        <p:spPr>
          <a:xfrm>
            <a:off x="4846320" y="2619103"/>
            <a:ext cx="2499360" cy="161979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Spices and Beverages of SL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B97067-4E0E-7DE4-DFB2-F56DA1518198}"/>
              </a:ext>
            </a:extLst>
          </p:cNvPr>
          <p:cNvSpPr/>
          <p:nvPr/>
        </p:nvSpPr>
        <p:spPr>
          <a:xfrm>
            <a:off x="5029200" y="818606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Small Scale Farms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341377-9B69-5C80-A57F-D9E0826F1E95}"/>
              </a:ext>
            </a:extLst>
          </p:cNvPr>
          <p:cNvSpPr/>
          <p:nvPr/>
        </p:nvSpPr>
        <p:spPr>
          <a:xfrm>
            <a:off x="8362407" y="3051156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1 Million farmers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ED83D5-4B4E-CA17-D73E-E839A0E5D0B0}"/>
              </a:ext>
            </a:extLst>
          </p:cNvPr>
          <p:cNvSpPr/>
          <p:nvPr/>
        </p:nvSpPr>
        <p:spPr>
          <a:xfrm>
            <a:off x="7757162" y="4658656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Mix Crop Cultivation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FF60CB-E2EA-3EC4-6259-6438BD8BBF8A}"/>
              </a:ext>
            </a:extLst>
          </p:cNvPr>
          <p:cNvSpPr/>
          <p:nvPr/>
        </p:nvSpPr>
        <p:spPr>
          <a:xfrm>
            <a:off x="5129349" y="4955201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High Biodiversity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1815B0-2465-D372-FA7A-F7187F22681F}"/>
              </a:ext>
            </a:extLst>
          </p:cNvPr>
          <p:cNvSpPr/>
          <p:nvPr/>
        </p:nvSpPr>
        <p:spPr>
          <a:xfrm>
            <a:off x="1815740" y="3085648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Certified </a:t>
            </a:r>
            <a:r>
              <a:rPr lang="en-GB" sz="1900" dirty="0">
                <a:solidFill>
                  <a:schemeClr val="tx1"/>
                </a:solidFill>
              </a:rPr>
              <a:t>(GAP, Organic etc.)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F2DF53-6994-71FD-7C0E-078ABE88DD2C}"/>
              </a:ext>
            </a:extLst>
          </p:cNvPr>
          <p:cNvSpPr/>
          <p:nvPr/>
        </p:nvSpPr>
        <p:spPr>
          <a:xfrm>
            <a:off x="2603863" y="4658656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 in Intrinsic qualities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96F58-9A1B-FFDA-0032-2E5B49921BA5}"/>
              </a:ext>
            </a:extLst>
          </p:cNvPr>
          <p:cNvSpPr/>
          <p:nvPr/>
        </p:nvSpPr>
        <p:spPr>
          <a:xfrm>
            <a:off x="2695303" y="1366928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Kandyan Home Garden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4F840C-ACD6-EABB-3850-F9803F456A4B}"/>
              </a:ext>
            </a:extLst>
          </p:cNvPr>
          <p:cNvSpPr/>
          <p:nvPr/>
        </p:nvSpPr>
        <p:spPr>
          <a:xfrm>
            <a:off x="7593874" y="1366928"/>
            <a:ext cx="2076994" cy="11663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Minimum use of Chemicals (IPM/IDM)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FED5E-21FE-742B-48F8-377F10D479E8}"/>
              </a:ext>
            </a:extLst>
          </p:cNvPr>
          <p:cNvSpPr txBox="1"/>
          <p:nvPr/>
        </p:nvSpPr>
        <p:spPr>
          <a:xfrm>
            <a:off x="920175" y="207395"/>
            <a:ext cx="8034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Characteristics of Sri Lankan Spices and Beverages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6F9923-7C8C-ABB2-691C-DC285DA0A986}"/>
              </a:ext>
            </a:extLst>
          </p:cNvPr>
          <p:cNvCxnSpPr>
            <a:cxnSpLocks/>
          </p:cNvCxnSpPr>
          <p:nvPr/>
        </p:nvCxnSpPr>
        <p:spPr>
          <a:xfrm>
            <a:off x="6096000" y="2087218"/>
            <a:ext cx="0" cy="502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258DA7-69F0-B98D-6677-4C6F3E13E6ED}"/>
              </a:ext>
            </a:extLst>
          </p:cNvPr>
          <p:cNvCxnSpPr/>
          <p:nvPr/>
        </p:nvCxnSpPr>
        <p:spPr>
          <a:xfrm>
            <a:off x="4502426" y="2533240"/>
            <a:ext cx="526774" cy="359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81F4D0-1E07-6634-0DFF-293666DE1310}"/>
              </a:ext>
            </a:extLst>
          </p:cNvPr>
          <p:cNvCxnSpPr/>
          <p:nvPr/>
        </p:nvCxnSpPr>
        <p:spPr>
          <a:xfrm flipV="1">
            <a:off x="4005472" y="3538330"/>
            <a:ext cx="675385" cy="89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341756-DA52-79A0-13A2-C45BFE8BD28F}"/>
              </a:ext>
            </a:extLst>
          </p:cNvPr>
          <p:cNvCxnSpPr/>
          <p:nvPr/>
        </p:nvCxnSpPr>
        <p:spPr>
          <a:xfrm flipH="1">
            <a:off x="7206343" y="2445026"/>
            <a:ext cx="476605" cy="447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51A8B1-4089-41AD-B7A1-56222F3568F7}"/>
              </a:ext>
            </a:extLst>
          </p:cNvPr>
          <p:cNvCxnSpPr/>
          <p:nvPr/>
        </p:nvCxnSpPr>
        <p:spPr>
          <a:xfrm flipH="1">
            <a:off x="7494104" y="3627783"/>
            <a:ext cx="646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4580ED-4889-F8A6-D876-F64705E283E7}"/>
              </a:ext>
            </a:extLst>
          </p:cNvPr>
          <p:cNvCxnSpPr/>
          <p:nvPr/>
        </p:nvCxnSpPr>
        <p:spPr>
          <a:xfrm flipH="1" flipV="1">
            <a:off x="7206343" y="4075043"/>
            <a:ext cx="655509" cy="58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A4E1F9-C84B-8D00-D652-24E5754219CF}"/>
              </a:ext>
            </a:extLst>
          </p:cNvPr>
          <p:cNvCxnSpPr>
            <a:cxnSpLocks/>
          </p:cNvCxnSpPr>
          <p:nvPr/>
        </p:nvCxnSpPr>
        <p:spPr>
          <a:xfrm flipV="1">
            <a:off x="6096000" y="4397921"/>
            <a:ext cx="0" cy="419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42F491-6F90-BCA1-F108-DF9E967340D8}"/>
              </a:ext>
            </a:extLst>
          </p:cNvPr>
          <p:cNvCxnSpPr/>
          <p:nvPr/>
        </p:nvCxnSpPr>
        <p:spPr>
          <a:xfrm flipV="1">
            <a:off x="4502426" y="4075043"/>
            <a:ext cx="526774" cy="58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53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nnamon Oil and Oleoresin at Rs 350/kilogram | Micro Encapsulated  Oleoresins &amp; Oils in Muvattupuzha | ID: 9173229691">
            <a:extLst>
              <a:ext uri="{FF2B5EF4-FFF2-40B4-BE49-F238E27FC236}">
                <a16:creationId xmlns:a16="http://schemas.microsoft.com/office/drawing/2014/main" id="{DCB8DA5F-6C83-8B3E-3AAB-D7092845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2"/>
            <a:ext cx="12192000" cy="68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286"/>
          </a:xfrm>
        </p:spPr>
        <p:txBody>
          <a:bodyPr/>
          <a:lstStyle/>
          <a:p>
            <a:r>
              <a:rPr lang="en-GB" dirty="0"/>
              <a:t>Intrinsic quality of Spice in Sri Lanka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Ceylon spice has its characteristic pungency, taste and flavor </a:t>
            </a:r>
          </a:p>
          <a:p>
            <a:r>
              <a:rPr lang="en-GB" altLang="en-US" dirty="0"/>
              <a:t>Essential oil percentage is high </a:t>
            </a:r>
          </a:p>
          <a:p>
            <a:pPr lvl="1"/>
            <a:r>
              <a:rPr lang="en-GB" altLang="en-US" dirty="0"/>
              <a:t>Nutmeg oil percentage on dry basis</a:t>
            </a:r>
            <a:r>
              <a:rPr lang="si-LK" altLang="en-US" dirty="0"/>
              <a:t>		- 5-7% </a:t>
            </a:r>
            <a:endParaRPr lang="en-GB" altLang="en-US" dirty="0"/>
          </a:p>
          <a:p>
            <a:pPr lvl="1"/>
            <a:r>
              <a:rPr lang="en-GB" altLang="en-US" dirty="0"/>
              <a:t>Black Pepper oil percentage on a dry basis 	- 3% - 5%</a:t>
            </a:r>
          </a:p>
          <a:p>
            <a:pPr lvl="1"/>
            <a:r>
              <a:rPr lang="en-GB" altLang="en-US" dirty="0"/>
              <a:t>Clove oil percentage on a dry basis 		- 17 % - 30%</a:t>
            </a:r>
          </a:p>
          <a:p>
            <a:pPr lvl="1"/>
            <a:r>
              <a:rPr lang="en-GB" altLang="en-US" dirty="0"/>
              <a:t>Cardamom oil percentage on a dry basis		- 5% - 7%</a:t>
            </a:r>
          </a:p>
          <a:p>
            <a:pPr lvl="1"/>
            <a:r>
              <a:rPr lang="en-GB" dirty="0"/>
              <a:t>Cinnamon</a:t>
            </a:r>
            <a:r>
              <a:rPr lang="en-GB" altLang="en-US" dirty="0"/>
              <a:t> oil percentage on a dry basis 		- 2% - 3%</a:t>
            </a:r>
          </a:p>
          <a:p>
            <a:pPr lvl="1"/>
            <a:r>
              <a:rPr lang="en-GB" dirty="0"/>
              <a:t>Ginger </a:t>
            </a:r>
            <a:r>
              <a:rPr lang="en-GB" altLang="en-US" dirty="0"/>
              <a:t>oil percentage on a dry basis 		- 1% - 2%a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F2B81-5C50-4ED1-8AF9-EECF4C1A05B3}" type="slidenum">
              <a:rPr lang="en-GB" smtClean="0"/>
              <a:pPr/>
              <a:t>16</a:t>
            </a:fld>
            <a:endParaRPr lang="en-US" dirty="0"/>
          </a:p>
        </p:txBody>
      </p:sp>
      <p:pic>
        <p:nvPicPr>
          <p:cNvPr id="5" name="Picture 4" descr="Cinnamon Oil and Oleoresin at Rs 350/kilogram | Micro Encapsulated  Oleoresins &amp; Oils in Muvattupuzha | ID: 9173229691">
            <a:extLst>
              <a:ext uri="{FF2B5EF4-FFF2-40B4-BE49-F238E27FC236}">
                <a16:creationId xmlns:a16="http://schemas.microsoft.com/office/drawing/2014/main" id="{6F750AB3-B937-C82E-E0ED-69CF0F2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52" y="4470712"/>
            <a:ext cx="3197157" cy="23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18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Intrinsic quality……….</a:t>
            </a:r>
          </a:p>
        </p:txBody>
      </p:sp>
      <p:pic>
        <p:nvPicPr>
          <p:cNvPr id="3076" name="Picture 4" descr="All about Essential Oils and Oleoresins - Plant-Ex">
            <a:extLst>
              <a:ext uri="{FF2B5EF4-FFF2-40B4-BE49-F238E27FC236}">
                <a16:creationId xmlns:a16="http://schemas.microsoft.com/office/drawing/2014/main" id="{EA82311E-A45C-A584-9F77-81B2E1290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22540"/>
          <a:stretch/>
        </p:blipFill>
        <p:spPr bwMode="auto">
          <a:xfrm>
            <a:off x="0" y="0"/>
            <a:ext cx="12192000" cy="68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Oleoresin Percentage</a:t>
            </a:r>
          </a:p>
          <a:p>
            <a:pPr lvl="1"/>
            <a:r>
              <a:rPr lang="en-GB" altLang="en-US" dirty="0"/>
              <a:t>Nutmeg Butter</a:t>
            </a:r>
            <a:r>
              <a:rPr lang="si-LK" altLang="en-US" dirty="0"/>
              <a:t>		</a:t>
            </a:r>
            <a:r>
              <a:rPr lang="en-GB" altLang="en-US" dirty="0"/>
              <a:t>		</a:t>
            </a:r>
            <a:r>
              <a:rPr lang="si-LK" altLang="en-US" dirty="0"/>
              <a:t>- 25%</a:t>
            </a:r>
            <a:r>
              <a:rPr lang="en-GB" altLang="en-US" dirty="0"/>
              <a:t> </a:t>
            </a:r>
            <a:r>
              <a:rPr lang="si-LK" altLang="en-US" dirty="0"/>
              <a:t>-35%</a:t>
            </a:r>
            <a:endParaRPr lang="en-US" altLang="en-US" dirty="0"/>
          </a:p>
          <a:p>
            <a:pPr lvl="1"/>
            <a:r>
              <a:rPr lang="en-GB" altLang="en-US" dirty="0"/>
              <a:t>Black Pepper Oleoresin on a dry basis 	- 3% - 5%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Special Chemicals</a:t>
            </a:r>
          </a:p>
          <a:p>
            <a:pPr lvl="2"/>
            <a:r>
              <a:rPr lang="en-GB" altLang="en-US" dirty="0"/>
              <a:t>High </a:t>
            </a:r>
            <a:r>
              <a:rPr lang="en-GB" altLang="en-US" dirty="0" err="1"/>
              <a:t>piperine</a:t>
            </a:r>
            <a:r>
              <a:rPr lang="en-GB" altLang="en-US" dirty="0"/>
              <a:t> percentage in Black pepper 			- 7% - 12%</a:t>
            </a:r>
          </a:p>
          <a:p>
            <a:pPr lvl="2"/>
            <a:r>
              <a:rPr lang="en-GB" altLang="en-US" dirty="0"/>
              <a:t>High </a:t>
            </a:r>
            <a:r>
              <a:rPr lang="en-GB" altLang="en-US" dirty="0" err="1"/>
              <a:t>curcumin</a:t>
            </a:r>
            <a:r>
              <a:rPr lang="en-GB" altLang="en-US" dirty="0"/>
              <a:t> percentage in Turmeric			- 4% -7%</a:t>
            </a:r>
          </a:p>
          <a:p>
            <a:pPr lvl="2"/>
            <a:r>
              <a:rPr lang="en-GB" altLang="en-US" dirty="0"/>
              <a:t>Low </a:t>
            </a:r>
            <a:r>
              <a:rPr lang="en-AU" dirty="0" err="1">
                <a:latin typeface="Times New Roman"/>
                <a:ea typeface="Times New Roman"/>
                <a:cs typeface="Times New Roman"/>
              </a:rPr>
              <a:t>Coumarine</a:t>
            </a:r>
            <a:r>
              <a:rPr lang="en-AU" dirty="0">
                <a:latin typeface="Times New Roman"/>
                <a:ea typeface="Times New Roman"/>
                <a:cs typeface="Times New Roman"/>
              </a:rPr>
              <a:t> content in Ceylon cinnamon 		-&lt;0.002%</a:t>
            </a:r>
            <a:endParaRPr lang="en-US" dirty="0">
              <a:latin typeface="Times New Roman"/>
              <a:ea typeface="Times New Roman"/>
              <a:cs typeface="Times New Roman"/>
            </a:endParaRPr>
          </a:p>
          <a:p>
            <a:pPr lvl="2"/>
            <a:endParaRPr lang="en-GB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F2B81-5C50-4ED1-8AF9-EECF4C1A05B3}" type="slidenum">
              <a:rPr lang="en-GB" smtClean="0"/>
              <a:pPr/>
              <a:t>17</a:t>
            </a:fld>
            <a:endParaRPr lang="en-US" dirty="0"/>
          </a:p>
        </p:txBody>
      </p:sp>
      <p:pic>
        <p:nvPicPr>
          <p:cNvPr id="3078" name="Picture 6" descr="All about Essential Oils and Oleoresins - Plant-Ex">
            <a:extLst>
              <a:ext uri="{FF2B5EF4-FFF2-40B4-BE49-F238E27FC236}">
                <a16:creationId xmlns:a16="http://schemas.microsoft.com/office/drawing/2014/main" id="{4B7D54E3-20D9-28DE-5EB0-640782CAE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 b="22413"/>
          <a:stretch/>
        </p:blipFill>
        <p:spPr bwMode="auto">
          <a:xfrm>
            <a:off x="9344297" y="5119690"/>
            <a:ext cx="2847703" cy="186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2F3256-4A65-F512-0EE7-0191CA4235B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67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The intrinsic quality of Spice in Sri Lanka</a:t>
            </a:r>
            <a:r>
              <a:rPr lang="en-GB" sz="2400" dirty="0"/>
              <a:t> </a:t>
            </a:r>
          </a:p>
          <a:p>
            <a:r>
              <a:rPr lang="en-GB" sz="1800" dirty="0"/>
              <a:t>Continue…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43094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289B-247F-7F97-0B5D-66FD5E2A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D1E8E-351A-C1F3-D100-FB4CC33D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56749-46FE-DECE-F78B-2383F92BC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9" t="19555" r="25573"/>
          <a:stretch/>
        </p:blipFill>
        <p:spPr>
          <a:xfrm>
            <a:off x="2002982" y="136525"/>
            <a:ext cx="7785462" cy="67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5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5C3F-B0A3-2573-7529-B255D669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16DBEA-D198-91E8-F505-48F1F734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18" y="1889760"/>
            <a:ext cx="9779183" cy="1706563"/>
          </a:xfrm>
        </p:spPr>
        <p:txBody>
          <a:bodyPr/>
          <a:lstStyle/>
          <a:p>
            <a:r>
              <a:rPr lang="en-GB" dirty="0"/>
              <a:t>Customer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17937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6940-6080-F2FD-CA2E-2D3496A8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B8D71-A660-67CE-093B-D1E7B0ED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3" y="120854"/>
            <a:ext cx="11007634" cy="66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2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E573-6315-384B-87E7-AF570A1E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50" y="136526"/>
            <a:ext cx="10362657" cy="856251"/>
          </a:xfrm>
        </p:spPr>
        <p:txBody>
          <a:bodyPr/>
          <a:lstStyle/>
          <a:p>
            <a:r>
              <a:rPr lang="en-US" sz="3600" dirty="0"/>
              <a:t>Changing Needs in a Changing World Scenario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2F09F-8536-694E-2A19-6D78FA19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73" y="1161216"/>
            <a:ext cx="9779182" cy="129460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Driven by global events, priorities are shifting at an astonishing pace, leading to rapid changes in consumer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60% of individuals are experiencing a shift in consciousness regarding their lifestyles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F8F4F-2735-BDDA-6A41-8333927031A6}"/>
              </a:ext>
            </a:extLst>
          </p:cNvPr>
          <p:cNvSpPr txBox="1"/>
          <p:nvPr/>
        </p:nvSpPr>
        <p:spPr>
          <a:xfrm>
            <a:off x="357051" y="2461496"/>
            <a:ext cx="5434149" cy="1938992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Change 1: Increasing demand for essential goods in daily life】 </a:t>
            </a:r>
          </a:p>
          <a:p>
            <a:r>
              <a:rPr lang="en-US" sz="2000" dirty="0"/>
              <a:t>• Decrease in outing opportunities </a:t>
            </a:r>
          </a:p>
          <a:p>
            <a:r>
              <a:rPr lang="en-US" sz="2000" dirty="0"/>
              <a:t>• Prevalence of remote work</a:t>
            </a:r>
          </a:p>
          <a:p>
            <a:r>
              <a:rPr lang="en-US" sz="2000" dirty="0"/>
              <a:t>• Demand for essential goods and items in daily life Expense saving)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BE0BA-EFBF-650C-797B-27B1E07EF68D}"/>
              </a:ext>
            </a:extLst>
          </p:cNvPr>
          <p:cNvSpPr txBox="1"/>
          <p:nvPr/>
        </p:nvSpPr>
        <p:spPr>
          <a:xfrm>
            <a:off x="357052" y="5009151"/>
            <a:ext cx="6670766" cy="1323439"/>
          </a:xfrm>
          <a:prstGeom prst="rect">
            <a:avLst/>
          </a:prstGeom>
          <a:solidFill>
            <a:srgbClr val="E7E6B6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Change 3: Purchase at Appropriate Prices</a:t>
            </a:r>
          </a:p>
          <a:p>
            <a:r>
              <a:rPr lang="en-US" sz="2000" dirty="0"/>
              <a:t>• Economic and income uncertainties (external factors). </a:t>
            </a:r>
          </a:p>
          <a:p>
            <a:r>
              <a:rPr lang="en-US" sz="2000" dirty="0"/>
              <a:t>• Research before making purchases. </a:t>
            </a:r>
          </a:p>
          <a:p>
            <a:r>
              <a:rPr lang="en-US" sz="2000" dirty="0"/>
              <a:t>• Opting for discounted prices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8BE5C-B680-8965-8F85-990BDD9461CA}"/>
              </a:ext>
            </a:extLst>
          </p:cNvPr>
          <p:cNvSpPr txBox="1"/>
          <p:nvPr/>
        </p:nvSpPr>
        <p:spPr>
          <a:xfrm>
            <a:off x="6096000" y="2455817"/>
            <a:ext cx="5529943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Change 2：Increase in E-commerce sites </a:t>
            </a:r>
          </a:p>
          <a:p>
            <a:r>
              <a:rPr lang="en-US" sz="2000" dirty="0"/>
              <a:t>• Purchase furniture, appliances, groceries, and clothing through an e-commerce site (no in-store shopping).</a:t>
            </a:r>
          </a:p>
          <a:p>
            <a:r>
              <a:rPr lang="en-US" sz="2000" dirty="0"/>
              <a:t>• Increased demand for healthy foods and supplements.</a:t>
            </a:r>
          </a:p>
          <a:p>
            <a:r>
              <a:rPr lang="en-US" sz="2000" dirty="0"/>
              <a:t>• Emphasis on review-based purchasing.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77302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03E02-16BB-AC2C-9383-B57C8B7F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01B2-8F7C-F822-54C2-6BDF5912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10362657" cy="856251"/>
          </a:xfrm>
        </p:spPr>
        <p:txBody>
          <a:bodyPr/>
          <a:lstStyle/>
          <a:p>
            <a:r>
              <a:rPr lang="en-US" sz="3600" dirty="0"/>
              <a:t>Changing Needs in a Changing World Scenario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0F71-30F1-627B-FFB1-68241914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73" y="1161216"/>
            <a:ext cx="9779182" cy="856251"/>
          </a:xfrm>
        </p:spPr>
        <p:txBody>
          <a:bodyPr>
            <a:normAutofit/>
          </a:bodyPr>
          <a:lstStyle/>
          <a:p>
            <a:r>
              <a:rPr lang="en-GB" sz="2400" dirty="0"/>
              <a:t>Evolving consumer landscape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12029-7ED1-BDBF-05D5-2796DABBAFF9}"/>
              </a:ext>
            </a:extLst>
          </p:cNvPr>
          <p:cNvSpPr txBox="1"/>
          <p:nvPr/>
        </p:nvSpPr>
        <p:spPr>
          <a:xfrm>
            <a:off x="357052" y="2461496"/>
            <a:ext cx="2682240" cy="1200329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Goods consumption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BEC04-0144-94AD-6B54-5863BF16DDCF}"/>
              </a:ext>
            </a:extLst>
          </p:cNvPr>
          <p:cNvSpPr txBox="1"/>
          <p:nvPr/>
        </p:nvSpPr>
        <p:spPr>
          <a:xfrm>
            <a:off x="8255726" y="2447108"/>
            <a:ext cx="3474721" cy="1754326"/>
          </a:xfrm>
          <a:prstGeom prst="rect">
            <a:avLst/>
          </a:prstGeom>
          <a:solidFill>
            <a:srgbClr val="E7E6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Meaning and moment consumption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77F2C-BFC5-8D7A-665E-609BCD1A2559}"/>
              </a:ext>
            </a:extLst>
          </p:cNvPr>
          <p:cNvSpPr txBox="1"/>
          <p:nvPr/>
        </p:nvSpPr>
        <p:spPr>
          <a:xfrm>
            <a:off x="4136578" y="2447108"/>
            <a:ext cx="310896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Experiential consumption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CBA4E-6BA8-6A10-E17A-C375C386D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4" r="23905"/>
          <a:stretch/>
        </p:blipFill>
        <p:spPr>
          <a:xfrm rot="15749797">
            <a:off x="3516820" y="1108438"/>
            <a:ext cx="1793920" cy="78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26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41F97-B9B3-29C8-8914-0F890C4E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779183" cy="786583"/>
          </a:xfrm>
        </p:spPr>
        <p:txBody>
          <a:bodyPr/>
          <a:lstStyle/>
          <a:p>
            <a:r>
              <a:rPr lang="en-GB" dirty="0"/>
              <a:t>Present Consumer Behaviour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64FC4-71B6-1EBF-23CE-BB5730D27787}"/>
              </a:ext>
            </a:extLst>
          </p:cNvPr>
          <p:cNvSpPr txBox="1"/>
          <p:nvPr/>
        </p:nvSpPr>
        <p:spPr>
          <a:xfrm>
            <a:off x="4841966" y="1149531"/>
            <a:ext cx="125403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39C34-B0D2-2BB6-08E5-C09ACFCF4FEE}"/>
              </a:ext>
            </a:extLst>
          </p:cNvPr>
          <p:cNvSpPr txBox="1"/>
          <p:nvPr/>
        </p:nvSpPr>
        <p:spPr>
          <a:xfrm>
            <a:off x="705394" y="2403566"/>
            <a:ext cx="194201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Sympathize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AC221-37AC-5E58-FC41-F2416CB8269E}"/>
              </a:ext>
            </a:extLst>
          </p:cNvPr>
          <p:cNvSpPr txBox="1"/>
          <p:nvPr/>
        </p:nvSpPr>
        <p:spPr>
          <a:xfrm>
            <a:off x="3476900" y="2403566"/>
            <a:ext cx="168075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Identify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A7111-50AD-3478-0BED-57C86FA943AB}"/>
              </a:ext>
            </a:extLst>
          </p:cNvPr>
          <p:cNvSpPr txBox="1"/>
          <p:nvPr/>
        </p:nvSpPr>
        <p:spPr>
          <a:xfrm>
            <a:off x="5934898" y="2403566"/>
            <a:ext cx="225987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Participate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A4E66-62F6-F18B-7A7B-4156E1ADADC5}"/>
              </a:ext>
            </a:extLst>
          </p:cNvPr>
          <p:cNvSpPr txBox="1"/>
          <p:nvPr/>
        </p:nvSpPr>
        <p:spPr>
          <a:xfrm>
            <a:off x="8865330" y="2403566"/>
            <a:ext cx="258672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Share &amp; Spread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0BEB5-8F06-162F-1122-5756E78A578B}"/>
              </a:ext>
            </a:extLst>
          </p:cNvPr>
          <p:cNvSpPr txBox="1"/>
          <p:nvPr/>
        </p:nvSpPr>
        <p:spPr>
          <a:xfrm>
            <a:off x="600889" y="3570514"/>
            <a:ext cx="2046515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Sensing resonance with the source or company and empathy towards word-of-mouth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2EFEE-6EC4-D29B-9904-996CE1F4D0E9}"/>
              </a:ext>
            </a:extLst>
          </p:cNvPr>
          <p:cNvSpPr txBox="1"/>
          <p:nvPr/>
        </p:nvSpPr>
        <p:spPr>
          <a:xfrm>
            <a:off x="5934898" y="3570514"/>
            <a:ext cx="204651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Liking, participating in communities, and making purchases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955C6-668B-5878-3356-DFF5A665BF28}"/>
              </a:ext>
            </a:extLst>
          </p:cNvPr>
          <p:cNvSpPr txBox="1"/>
          <p:nvPr/>
        </p:nvSpPr>
        <p:spPr>
          <a:xfrm>
            <a:off x="3294019" y="3570514"/>
            <a:ext cx="2046515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Verifying information that is beneficial to oneself through search, media, friends, </a:t>
            </a:r>
            <a:r>
              <a:rPr lang="en-US" sz="2000" dirty="0" err="1"/>
              <a:t>etc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F23E50-0891-CF8C-D418-CDF5C81D7733}"/>
              </a:ext>
            </a:extLst>
          </p:cNvPr>
          <p:cNvSpPr txBox="1"/>
          <p:nvPr/>
        </p:nvSpPr>
        <p:spPr>
          <a:xfrm>
            <a:off x="8865330" y="3570514"/>
            <a:ext cx="2046515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shared information spreading further within the network of connections</a:t>
            </a:r>
            <a:endParaRPr lang="en-GB" sz="2000" dirty="0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1F21B3C-7818-265E-6E0E-02BF181AE33B}"/>
              </a:ext>
            </a:extLst>
          </p:cNvPr>
          <p:cNvSpPr/>
          <p:nvPr/>
        </p:nvSpPr>
        <p:spPr>
          <a:xfrm>
            <a:off x="2795451" y="2342606"/>
            <a:ext cx="498568" cy="67056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004F9F38-8302-96D6-AA0E-027EDD5CEF9F}"/>
              </a:ext>
            </a:extLst>
          </p:cNvPr>
          <p:cNvSpPr/>
          <p:nvPr/>
        </p:nvSpPr>
        <p:spPr>
          <a:xfrm>
            <a:off x="8309071" y="2342606"/>
            <a:ext cx="498568" cy="67056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4C1D69EF-62F2-7D29-E039-218CC35E7CB8}"/>
              </a:ext>
            </a:extLst>
          </p:cNvPr>
          <p:cNvSpPr/>
          <p:nvPr/>
        </p:nvSpPr>
        <p:spPr>
          <a:xfrm>
            <a:off x="5279575" y="2348823"/>
            <a:ext cx="498568" cy="67056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13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1A6D-5820-7BFA-7BEF-C8DBCA2B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32" y="167140"/>
            <a:ext cx="9779183" cy="1570038"/>
          </a:xfrm>
        </p:spPr>
        <p:txBody>
          <a:bodyPr/>
          <a:lstStyle/>
          <a:p>
            <a:r>
              <a:rPr lang="en-GB" sz="3600" dirty="0"/>
              <a:t>Essential Travel Kit</a:t>
            </a:r>
            <a:br>
              <a:rPr lang="en-GB" sz="3600" dirty="0"/>
            </a:br>
            <a:r>
              <a:rPr lang="en-GB" sz="3600" b="0" dirty="0"/>
              <a:t>(Lemongrass)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698E-92FA-4833-47A4-EA4941629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4349D-F8EB-536D-696A-005F255E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23" y="3883025"/>
            <a:ext cx="3208912" cy="427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466FBE8-8E89-0244-7C30-75E9F97E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24" y="2326639"/>
            <a:ext cx="3208913" cy="427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F84D922-575C-E4B8-E8A8-E4ABC71D5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5" y="167140"/>
            <a:ext cx="2724525" cy="363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E5D1DD9-1B13-40AD-45C1-C8540C94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60" y="3569367"/>
            <a:ext cx="4195954" cy="315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286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8336F-952D-1D01-DE50-DE7609786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587528-985B-C931-06E3-ED41A1A6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18" y="1889760"/>
            <a:ext cx="9779183" cy="1706563"/>
          </a:xfrm>
        </p:spPr>
        <p:txBody>
          <a:bodyPr/>
          <a:lstStyle/>
          <a:p>
            <a:r>
              <a:rPr lang="en-GB" dirty="0"/>
              <a:t>Competitor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00082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62D2-E59E-704E-41CB-A1D5F0E0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4B6D-A4C5-F1AC-1091-610CF517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498B4-A427-5464-C442-63A35CA1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8" t="18031" r="16072" b="7428"/>
          <a:stretch/>
        </p:blipFill>
        <p:spPr>
          <a:xfrm>
            <a:off x="252553" y="69668"/>
            <a:ext cx="11477899" cy="67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4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257D-85D2-83D8-AC07-316B609E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8ACAE1-4FF2-3FB5-6202-B3DB7B23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18" y="1889760"/>
            <a:ext cx="9779183" cy="1706563"/>
          </a:xfrm>
        </p:spPr>
        <p:txBody>
          <a:bodyPr/>
          <a:lstStyle/>
          <a:p>
            <a:r>
              <a:rPr lang="en-GB" dirty="0"/>
              <a:t>Branding</a:t>
            </a:r>
          </a:p>
        </p:txBody>
      </p:sp>
    </p:spTree>
    <p:extLst>
      <p:ext uri="{BB962C8B-B14F-4D97-AF65-F5344CB8AC3E}">
        <p14:creationId xmlns:p14="http://schemas.microsoft.com/office/powerpoint/2010/main" val="1519265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35EA-AD41-F051-5659-E039BA1F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779183" cy="795291"/>
          </a:xfrm>
        </p:spPr>
        <p:txBody>
          <a:bodyPr/>
          <a:lstStyle/>
          <a:p>
            <a:r>
              <a:rPr lang="en-US" dirty="0"/>
              <a:t>Formulation of a brand concept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F2F37-35E0-3FED-8584-794938638ED6}"/>
              </a:ext>
            </a:extLst>
          </p:cNvPr>
          <p:cNvSpPr txBox="1"/>
          <p:nvPr/>
        </p:nvSpPr>
        <p:spPr>
          <a:xfrm>
            <a:off x="722811" y="1402080"/>
            <a:ext cx="279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Product and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84785-141E-3DD4-C73F-E3BF5F29C4F7}"/>
              </a:ext>
            </a:extLst>
          </p:cNvPr>
          <p:cNvSpPr txBox="1"/>
          <p:nvPr/>
        </p:nvSpPr>
        <p:spPr>
          <a:xfrm>
            <a:off x="8377646" y="1402079"/>
            <a:ext cx="316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Customer / Stakeholder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F8AFCB-F7A1-BB49-0BC3-6F438640A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563421"/>
              </p:ext>
            </p:extLst>
          </p:nvPr>
        </p:nvGraphicFramePr>
        <p:xfrm>
          <a:off x="560253" y="1843071"/>
          <a:ext cx="3654696" cy="467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232">
                  <a:extLst>
                    <a:ext uri="{9D8B030D-6E8A-4147-A177-3AD203B41FA5}">
                      <a16:colId xmlns:a16="http://schemas.microsoft.com/office/drawing/2014/main" val="1109243118"/>
                    </a:ext>
                  </a:extLst>
                </a:gridCol>
                <a:gridCol w="1218232">
                  <a:extLst>
                    <a:ext uri="{9D8B030D-6E8A-4147-A177-3AD203B41FA5}">
                      <a16:colId xmlns:a16="http://schemas.microsoft.com/office/drawing/2014/main" val="3177295667"/>
                    </a:ext>
                  </a:extLst>
                </a:gridCol>
                <a:gridCol w="1218232">
                  <a:extLst>
                    <a:ext uri="{9D8B030D-6E8A-4147-A177-3AD203B41FA5}">
                      <a16:colId xmlns:a16="http://schemas.microsoft.com/office/drawing/2014/main" val="907490111"/>
                    </a:ext>
                  </a:extLst>
                </a:gridCol>
              </a:tblGrid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Existing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Added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624880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871571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447709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84181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0938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C0EBFBA-0372-3A66-41B2-CD78B9633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409171"/>
              </p:ext>
            </p:extLst>
          </p:nvPr>
        </p:nvGraphicFramePr>
        <p:xfrm>
          <a:off x="7768046" y="1843071"/>
          <a:ext cx="3553098" cy="467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366">
                  <a:extLst>
                    <a:ext uri="{9D8B030D-6E8A-4147-A177-3AD203B41FA5}">
                      <a16:colId xmlns:a16="http://schemas.microsoft.com/office/drawing/2014/main" val="1109243118"/>
                    </a:ext>
                  </a:extLst>
                </a:gridCol>
                <a:gridCol w="1184366">
                  <a:extLst>
                    <a:ext uri="{9D8B030D-6E8A-4147-A177-3AD203B41FA5}">
                      <a16:colId xmlns:a16="http://schemas.microsoft.com/office/drawing/2014/main" val="3177295667"/>
                    </a:ext>
                  </a:extLst>
                </a:gridCol>
                <a:gridCol w="1184366">
                  <a:extLst>
                    <a:ext uri="{9D8B030D-6E8A-4147-A177-3AD203B41FA5}">
                      <a16:colId xmlns:a16="http://schemas.microsoft.com/office/drawing/2014/main" val="907490111"/>
                    </a:ext>
                  </a:extLst>
                </a:gridCol>
              </a:tblGrid>
              <a:tr h="934188">
                <a:tc>
                  <a:txBody>
                    <a:bodyPr/>
                    <a:lstStyle/>
                    <a:p>
                      <a:r>
                        <a:rPr lang="en-GB" dirty="0"/>
                        <a:t>Segment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Touch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Targets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624880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871571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447709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84181"/>
                  </a:ext>
                </a:extLst>
              </a:tr>
              <a:tr h="9341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09386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48E1B541-383C-2BBA-3F76-4BEACD2B994D}"/>
              </a:ext>
            </a:extLst>
          </p:cNvPr>
          <p:cNvSpPr/>
          <p:nvPr/>
        </p:nvSpPr>
        <p:spPr>
          <a:xfrm>
            <a:off x="4641669" y="2917371"/>
            <a:ext cx="2769325" cy="2734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Value Promise ＝ Brand Concept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62BA3E0-BD55-9EE1-C15D-8BB587DD018B}"/>
              </a:ext>
            </a:extLst>
          </p:cNvPr>
          <p:cNvSpPr/>
          <p:nvPr/>
        </p:nvSpPr>
        <p:spPr>
          <a:xfrm rot="5400000">
            <a:off x="2381795" y="3740334"/>
            <a:ext cx="4606832" cy="94052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011D48C-3D15-C3D0-13C0-34C7FAA4C03C}"/>
              </a:ext>
            </a:extLst>
          </p:cNvPr>
          <p:cNvSpPr/>
          <p:nvPr/>
        </p:nvSpPr>
        <p:spPr>
          <a:xfrm rot="16200000">
            <a:off x="4998721" y="3676225"/>
            <a:ext cx="4606832" cy="94052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21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0E2E-012C-009E-12C6-BF7B325CC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5C5E5-B1A3-BD8B-81F3-5A012A07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1FA69AB-89F6-9FFA-90AE-D4D8D137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8" y="337483"/>
            <a:ext cx="4027833" cy="30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C6D1E1-3708-504B-5FAD-A07CEE6A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30" y="337483"/>
            <a:ext cx="2268018" cy="30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A3B4C-CD68-7C2B-4529-B8CA3BA9C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46" y="403456"/>
            <a:ext cx="3948918" cy="295805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5A598-BF2E-5C73-A3AD-4EF79EA4A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8" y="3672411"/>
            <a:ext cx="3886924" cy="291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9C027-569A-2412-D51A-C37482C5F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46" y="3628437"/>
            <a:ext cx="3948918" cy="296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85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A4F0-7B13-7A2C-CCBB-86EAC8BE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07" y="136526"/>
            <a:ext cx="9779183" cy="1100091"/>
          </a:xfrm>
        </p:spPr>
        <p:txBody>
          <a:bodyPr/>
          <a:lstStyle/>
          <a:p>
            <a:r>
              <a:rPr lang="en-GB" sz="3600" dirty="0"/>
              <a:t>Okinawa Acerola Fresh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682D6-555D-FEDA-E643-BCA61793E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70" y="1858670"/>
            <a:ext cx="4488436" cy="33670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48BD7-0B78-290D-512F-18781ECA1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50" y="1872340"/>
            <a:ext cx="4508908" cy="3380919"/>
          </a:xfrm>
          <a:prstGeom prst="rect">
            <a:avLst/>
          </a:prstGeom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F645CF2-DC76-0C66-86FC-4EA00B9C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7" y="1863372"/>
            <a:ext cx="2535690" cy="33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0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1CD6-08D3-08B7-C79F-73EABC25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1F9E-E5EE-FFAE-A3FD-068AFFF47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1654D-666D-A8EF-509C-98D49445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452846"/>
            <a:ext cx="10641874" cy="58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B882-F7E8-876A-BDFD-07820E87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B2B3D-08F2-85FF-BE3D-C88CA637E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7" t="12190" r="8929"/>
          <a:stretch/>
        </p:blipFill>
        <p:spPr>
          <a:xfrm>
            <a:off x="95795" y="1007384"/>
            <a:ext cx="6973796" cy="4139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BA1D-5E93-3505-60DA-0F724093A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2" t="18540" r="42786"/>
          <a:stretch/>
        </p:blipFill>
        <p:spPr>
          <a:xfrm>
            <a:off x="7098590" y="1007384"/>
            <a:ext cx="4919782" cy="48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45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A4F0-7B13-7A2C-CCBB-86EAC8BE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C2D5E-FB6D-DD96-F27A-E990E0C0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7" y="1184412"/>
            <a:ext cx="2942930" cy="3923907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7D25650-B4E1-BB0B-3753-DB0C0ECF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28" y="1184106"/>
            <a:ext cx="2860165" cy="381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0B63ED-59B1-835A-E652-A0F954FF9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69" y="1184412"/>
            <a:ext cx="2942931" cy="392390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8EC8277-C8DA-358E-D200-89390826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88" y="1175397"/>
            <a:ext cx="2912877" cy="38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0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506FE-9E24-85E5-40B6-0F57614B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1934F3-E4DC-368C-A6B6-0FA3857D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18" y="1889760"/>
            <a:ext cx="9779183" cy="1706563"/>
          </a:xfrm>
        </p:spPr>
        <p:txBody>
          <a:bodyPr/>
          <a:lstStyle/>
          <a:p>
            <a:r>
              <a:rPr lang="en-GB" dirty="0"/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3073933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5" y="197119"/>
            <a:ext cx="9040968" cy="644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9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9208" y="571864"/>
            <a:ext cx="5832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Standard?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9208" y="1602361"/>
            <a:ext cx="1091837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Document that provides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Requirements, Specifications, Guidelines or Characteristics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consistently ensures</a:t>
            </a: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Materials, Products, Process and Services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fit for their purpose.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3" t="18982" r="23701" b="16197"/>
          <a:stretch/>
        </p:blipFill>
        <p:spPr>
          <a:xfrm>
            <a:off x="353066" y="4387654"/>
            <a:ext cx="1630279" cy="19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74" y="4387654"/>
            <a:ext cx="1751528" cy="19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5" y="4387654"/>
            <a:ext cx="1905000" cy="19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55" y="4387654"/>
            <a:ext cx="1997298" cy="19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82" y="4387654"/>
            <a:ext cx="2286000" cy="19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36" y="135867"/>
            <a:ext cx="10232043" cy="1088136"/>
          </a:xfrm>
        </p:spPr>
        <p:txBody>
          <a:bodyPr/>
          <a:lstStyle/>
          <a:p>
            <a:r>
              <a:rPr lang="en-US" b="1" dirty="0"/>
              <a:t>Quality related 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" y="1295399"/>
            <a:ext cx="11231419" cy="542673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Quality parameters</a:t>
            </a:r>
            <a:endParaRPr lang="en-US" sz="2400" dirty="0">
              <a:solidFill>
                <a:srgbClr val="FF66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Moisture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Volatile 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Sulphur dioxide (SO2)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Pesticides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Mold/ Fungi, insect species.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6600"/>
                </a:solidFill>
              </a:rPr>
              <a:t>Heavy metals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Mycotoxins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Bulk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Microbiology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Foreign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Extraneous matter</a:t>
            </a:r>
          </a:p>
          <a:p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2044879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7" y="5218425"/>
            <a:ext cx="1596981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97" y="5218425"/>
            <a:ext cx="1458532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9" y="5218425"/>
            <a:ext cx="1546889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17463" r="50635" b="15690"/>
          <a:stretch/>
        </p:blipFill>
        <p:spPr>
          <a:xfrm>
            <a:off x="6490952" y="5216253"/>
            <a:ext cx="1545466" cy="149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0" t="19995" r="21797" b="14172"/>
          <a:stretch/>
        </p:blipFill>
        <p:spPr>
          <a:xfrm>
            <a:off x="8126927" y="5216253"/>
            <a:ext cx="1387701" cy="149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628" y="5216253"/>
            <a:ext cx="1605568" cy="149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4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243639"/>
            <a:ext cx="11229474" cy="63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9E0CFB-9DA7-8202-F41E-80719B0B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173" y="285008"/>
            <a:ext cx="9601252" cy="1777795"/>
          </a:xfrm>
        </p:spPr>
        <p:txBody>
          <a:bodyPr>
            <a:normAutofit/>
          </a:bodyPr>
          <a:lstStyle/>
          <a:p>
            <a:r>
              <a:rPr lang="en-GB" sz="4400" dirty="0"/>
              <a:t>Department of Export Agriculture Post Harvest Assistance Scheme</a:t>
            </a:r>
          </a:p>
        </p:txBody>
      </p:sp>
      <p:pic>
        <p:nvPicPr>
          <p:cNvPr id="1026" name="Picture 2" descr="The Importance Of Post-Harvest Management - ChargeERP Blog">
            <a:extLst>
              <a:ext uri="{FF2B5EF4-FFF2-40B4-BE49-F238E27FC236}">
                <a16:creationId xmlns:a16="http://schemas.microsoft.com/office/drawing/2014/main" id="{746E19F3-1FE6-FFC3-8C0A-3E036EF6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78" y="3432287"/>
            <a:ext cx="5160241" cy="290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337D142-C140-51F9-8732-E10FF350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5" y="304800"/>
            <a:ext cx="9765145" cy="1143000"/>
          </a:xfrm>
        </p:spPr>
        <p:txBody>
          <a:bodyPr/>
          <a:lstStyle/>
          <a:p>
            <a:r>
              <a:rPr lang="en-US" altLang="en-US" dirty="0"/>
              <a:t>Programs…… 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B348FCAA-723D-4FE7-2FDF-EC21FE49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55" y="1629924"/>
            <a:ext cx="9765145" cy="4031967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Pre Harvest Machinery</a:t>
            </a:r>
          </a:p>
          <a:p>
            <a:r>
              <a:rPr lang="en-US" altLang="en-US" sz="2400" dirty="0"/>
              <a:t>Post Harvest Processing  Machinery </a:t>
            </a:r>
          </a:p>
          <a:p>
            <a:r>
              <a:rPr lang="en-US" altLang="en-US" sz="2400" dirty="0"/>
              <a:t>Small /Medium Processing Centers</a:t>
            </a:r>
          </a:p>
          <a:p>
            <a:r>
              <a:rPr lang="en-US" altLang="en-US" sz="2400" dirty="0"/>
              <a:t>Central Processing Centers</a:t>
            </a:r>
          </a:p>
          <a:p>
            <a:r>
              <a:rPr lang="en-US" altLang="en-US" sz="2400" dirty="0"/>
              <a:t>Essential Oil Distillation Units (New/Repair)</a:t>
            </a:r>
          </a:p>
          <a:p>
            <a:r>
              <a:rPr lang="en-US" altLang="en-US" sz="2400" dirty="0"/>
              <a:t>Storage Facilities</a:t>
            </a:r>
          </a:p>
          <a:p>
            <a:r>
              <a:rPr lang="en-US" altLang="en-US" sz="2400" dirty="0"/>
              <a:t>Value Addition Industry Facilities</a:t>
            </a:r>
          </a:p>
          <a:p>
            <a:r>
              <a:rPr lang="en-US" altLang="en-US" sz="2400" dirty="0"/>
              <a:t>Entrepreneur Assistant Scheme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39" y="95792"/>
            <a:ext cx="10515600" cy="750649"/>
          </a:xfrm>
        </p:spPr>
        <p:txBody>
          <a:bodyPr>
            <a:normAutofit/>
          </a:bodyPr>
          <a:lstStyle/>
          <a:p>
            <a:r>
              <a:rPr lang="en-US" sz="3600" dirty="0"/>
              <a:t>Main Spice Export From SL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799159"/>
              </p:ext>
            </p:extLst>
          </p:nvPr>
        </p:nvGraphicFramePr>
        <p:xfrm>
          <a:off x="428893" y="1018899"/>
          <a:ext cx="11223179" cy="5511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8219">
                  <a:extLst>
                    <a:ext uri="{9D8B030D-6E8A-4147-A177-3AD203B41FA5}">
                      <a16:colId xmlns:a16="http://schemas.microsoft.com/office/drawing/2014/main" val="919522160"/>
                    </a:ext>
                  </a:extLst>
                </a:gridCol>
                <a:gridCol w="1548219">
                  <a:extLst>
                    <a:ext uri="{9D8B030D-6E8A-4147-A177-3AD203B41FA5}">
                      <a16:colId xmlns:a16="http://schemas.microsoft.com/office/drawing/2014/main" val="751638644"/>
                    </a:ext>
                  </a:extLst>
                </a:gridCol>
              </a:tblGrid>
              <a:tr h="1169997">
                <a:tc>
                  <a:txBody>
                    <a:bodyPr/>
                    <a:lstStyle/>
                    <a:p>
                      <a:r>
                        <a:rPr lang="en-US" sz="2000" dirty="0"/>
                        <a:t>Name of the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Quantity (2021) 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Value(2021)-RS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Quantity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Value (2022) </a:t>
                      </a:r>
                    </a:p>
                    <a:p>
                      <a:r>
                        <a:rPr lang="en-US" sz="2000" dirty="0"/>
                        <a:t>RS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Quantity (2023)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Export Value (2023) </a:t>
                      </a:r>
                    </a:p>
                    <a:p>
                      <a:r>
                        <a:rPr lang="en-US" sz="2000" dirty="0"/>
                        <a:t>RS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335">
                <a:tc>
                  <a:txBody>
                    <a:bodyPr/>
                    <a:lstStyle/>
                    <a:p>
                      <a:r>
                        <a:rPr lang="en-US" sz="2000" dirty="0"/>
                        <a:t>Cinnamon &amp; Cinnamon based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19,195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49,893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18,820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74,886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20,133.13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70,063.92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335">
                <a:tc>
                  <a:txBody>
                    <a:bodyPr/>
                    <a:lstStyle/>
                    <a:p>
                      <a:r>
                        <a:rPr lang="en-US" sz="2000" dirty="0"/>
                        <a:t>Cloves and Cloves based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6,487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6,980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2,338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6,708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5,852.12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14,993.34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335">
                <a:tc>
                  <a:txBody>
                    <a:bodyPr/>
                    <a:lstStyle/>
                    <a:p>
                      <a:r>
                        <a:rPr lang="en-US" sz="2000" dirty="0"/>
                        <a:t>Pepper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18,040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23,293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11,508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24,717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14,507.81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32,393.54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477">
                <a:tc>
                  <a:txBody>
                    <a:bodyPr/>
                    <a:lstStyle/>
                    <a:p>
                      <a:r>
                        <a:rPr lang="en-US" sz="2000" dirty="0"/>
                        <a:t>Cocoa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1,475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2,274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1,711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4,212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1,985.09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5,649.86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477">
                <a:tc>
                  <a:txBody>
                    <a:bodyPr/>
                    <a:lstStyle/>
                    <a:p>
                      <a:r>
                        <a:rPr lang="en-US" sz="2000" dirty="0" err="1"/>
                        <a:t>Arecanut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10,516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8,670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16,978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21,187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14,051.38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19,686.13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477">
                <a:tc>
                  <a:txBody>
                    <a:bodyPr/>
                    <a:lstStyle/>
                    <a:p>
                      <a:r>
                        <a:rPr lang="en-US" sz="2000" dirty="0"/>
                        <a:t>Nutmeg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1,760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2,041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5,417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2,782.33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7,810.78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0B7199-F4B5-5B14-0F41-6CC59E685CD5}"/>
              </a:ext>
            </a:extLst>
          </p:cNvPr>
          <p:cNvSpPr txBox="1"/>
          <p:nvPr/>
        </p:nvSpPr>
        <p:spPr>
          <a:xfrm>
            <a:off x="428893" y="6487880"/>
            <a:ext cx="3324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Sri Lanka Customs</a:t>
            </a:r>
          </a:p>
        </p:txBody>
      </p:sp>
    </p:spTree>
    <p:extLst>
      <p:ext uri="{BB962C8B-B14F-4D97-AF65-F5344CB8AC3E}">
        <p14:creationId xmlns:p14="http://schemas.microsoft.com/office/powerpoint/2010/main" val="1230387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F53158B-3CFF-6419-DF2B-E8596E2A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803A92-BA0B-D686-0A58-2A5FE57BF3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465623"/>
              </p:ext>
            </p:extLst>
          </p:nvPr>
        </p:nvGraphicFramePr>
        <p:xfrm>
          <a:off x="526473" y="909643"/>
          <a:ext cx="10935854" cy="6552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7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5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0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48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1523">
                <a:tc gridSpan="4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Pepper 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Blancher 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20-25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Kg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Decorticator (White Pepper)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Pepper thresher 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Manual 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Electricity 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350-500Kg/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Motor 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350-500Kg/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Shifter- Green Berry separator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Pepper Grading 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Grader (2 Grades)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150-250Kg/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Winnower (3 grades)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150-200Kg/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00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De-Stoning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200-250Kg/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150,000.00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61523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91435" marR="91435" marT="45712" marB="4571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Hand Sieves-No6/8/10 net size </a:t>
                      </a: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2’x2’x3”</a:t>
                      </a:r>
                    </a:p>
                  </a:txBody>
                  <a:tcPr marL="91435" marR="91435"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2,500.00</a:t>
                      </a:r>
                    </a:p>
                  </a:txBody>
                  <a:tcPr marL="91435" marR="91435" marT="45712" marB="4571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493">
                <a:tc gridSpan="6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2" marB="4571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F53158B-3CFF-6419-DF2B-E8596E2A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7320A-AFC6-D94D-BC07-7D2C809B0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B8161E2-B6DD-5DC5-CDA1-43242A83D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825621"/>
              </p:ext>
            </p:extLst>
          </p:nvPr>
        </p:nvGraphicFramePr>
        <p:xfrm>
          <a:off x="533861" y="871989"/>
          <a:ext cx="11260976" cy="437794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93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4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49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8193">
                <a:tc gridSpan="4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Coffee </a:t>
                      </a:r>
                    </a:p>
                  </a:txBody>
                  <a:tcPr marT="45742" marB="4574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33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45742" marB="45742"/>
                </a:tc>
                <a:tc row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42" marB="4574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Coffee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Pulper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- Disc/Rotary</a:t>
                      </a:r>
                    </a:p>
                  </a:txBody>
                  <a:tcPr marT="45742" marB="4574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339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Manual 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25,000.00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09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Motor/electricity (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include:Washing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)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45,000.00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81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45742" marB="45742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Huller (Removing parchment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T="45742" marB="4574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45,000.00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317">
                <a:tc gridSpan="6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2" marB="4574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D2C6E7D-AB66-9930-CE50-C63F3EB48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291606"/>
              </p:ext>
            </p:extLst>
          </p:nvPr>
        </p:nvGraphicFramePr>
        <p:xfrm>
          <a:off x="533829" y="4721080"/>
          <a:ext cx="11260975" cy="19508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4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1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1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057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Cocoa </a:t>
                      </a:r>
                    </a:p>
                  </a:txBody>
                  <a:tcPr marT="45737" marB="4573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Capacity (Minimum)</a:t>
                      </a:r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Subsidy per unit Rs. (Maximum )</a:t>
                      </a:r>
                    </a:p>
                  </a:txBody>
                  <a:tcPr marT="45742" marB="4574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32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Fermentation Box </a:t>
                      </a: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2’x2’x3’ &lt;</a:t>
                      </a:r>
                    </a:p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2,500x3=</a:t>
                      </a:r>
                    </a:p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7,500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37" marB="45737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3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3DDFFAC-0639-6D7A-7132-202CB4E51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54450"/>
              </p:ext>
            </p:extLst>
          </p:nvPr>
        </p:nvGraphicFramePr>
        <p:xfrm>
          <a:off x="533830" y="803254"/>
          <a:ext cx="10956205" cy="63449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3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3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392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1717">
                <a:tc gridSpan="4"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chemeClr val="bg1"/>
                          </a:solidFill>
                        </a:rPr>
                        <a:t> Other ………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11" marB="45711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Ginger/Turmeric Slicer</a:t>
                      </a: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Manual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Electricity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electricity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80,000.00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45711" marB="45711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Ginger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Turmeric Washer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200-250Kg/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T="45711" marB="45711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Turmeric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polisher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Manual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20Kg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Electricity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25-50Kg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51&lt;Kg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80,000.00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marT="45711" marB="45711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Turmeric Boiler </a:t>
                      </a: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20-25Kg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T="45711" marB="45711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Turmeric Steamer </a:t>
                      </a: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20-25Kg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42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26Kg&lt;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60,000.00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2520">
                <a:tc gridSpan="6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DB8479A-5879-55D4-BF88-6EC5D3EC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868041-7284-F0C6-91B8-7B3DFD4D01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560972"/>
              </p:ext>
            </p:extLst>
          </p:nvPr>
        </p:nvGraphicFramePr>
        <p:xfrm>
          <a:off x="533830" y="871990"/>
          <a:ext cx="11020861" cy="576604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3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97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8472">
                <a:tc grid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Other …..</a:t>
                      </a:r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472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Turmeric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pulper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Making machine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20-25 l</a:t>
                      </a:r>
                    </a:p>
                    <a:p>
                      <a:pPr algn="r"/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Ii 26 l&lt;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Crusher 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Grinder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Nutmeg Sheller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125,000.00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Vanilla Curing Box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100Kg/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Coffee Roaster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 Kg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83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26Kg &lt;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Cinnamon Cutting Machine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Normal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34">
                <a:tc rowSpan="2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 row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Polythene sealer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8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Special (Auto) </a:t>
                      </a: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55,000.00</a:t>
                      </a:r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6AC31D7-6D3B-88D5-6540-3E4C60D6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DEFC5F-196F-2969-033F-037F1FCF3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442470"/>
              </p:ext>
            </p:extLst>
          </p:nvPr>
        </p:nvGraphicFramePr>
        <p:xfrm>
          <a:off x="533830" y="853967"/>
          <a:ext cx="11103988" cy="5996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6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0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3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17">
                <a:tc gridSpan="3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Dryer (wood &amp;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Fuel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) </a:t>
                      </a:r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5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Dryer (Multi crop, cooling.  Vacuum ) (new 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5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 rowSpan="4"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cabinet (New)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    50-150kg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250,000.00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Ii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    151-250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350,000.00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Iii    251-400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Iv     401 kg&lt;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5">
                <a:tc rowSpan="6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 rowSpan="6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 rowSpan="6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ii Flat bed (new)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   25-100 kg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75,000.00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ii 101-200kg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iii 201-300kg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250,000.00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Iv      400kg&lt;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 451-1500kg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Vi      1501kg&lt;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1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iii Ozone Dryer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(New)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200-250kg&lt;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1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Cardamom bar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(new)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250&lt;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300,000.00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6268">
                <a:tc gridSpan="5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8D8383D-EF4D-5FE3-BF7D-4E994E7D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74A7F1-A290-3A65-5969-4908DCEAB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753043"/>
              </p:ext>
            </p:extLst>
          </p:nvPr>
        </p:nvGraphicFramePr>
        <p:xfrm>
          <a:off x="533830" y="706519"/>
          <a:ext cx="11159404" cy="649101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5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2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5051">
                <a:tc grid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Dryer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(Maximum )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23">
                <a:tc rowSpan="1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91434" marR="91434" marT="45709" marB="45709"/>
                </a:tc>
                <a:tc rowSpan="11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91434" marR="91434" marT="45709" marB="45709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Dryer (Multi Crop) (Repair)</a:t>
                      </a: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rowSpan="4"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Cabinet (Repair)</a:t>
                      </a:r>
                    </a:p>
                  </a:txBody>
                  <a:tcPr marL="91434" marR="91434" marT="45709" marB="45709"/>
                </a:tc>
                <a:tc rowSpan="4"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        50-150kg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       51-250kg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hMerge="1" vMerge="1">
                  <a:txBody>
                    <a:bodyPr/>
                    <a:lstStyle/>
                    <a:p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    251-400kg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Iv       401kg&amp;&lt;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rowSpan="4"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Flat bed (Repair)</a:t>
                      </a:r>
                    </a:p>
                  </a:txBody>
                  <a:tcPr marL="91434" marR="91434" marT="45709" marB="45709"/>
                </a:tc>
                <a:tc rowSpan="4"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I    200-300 kg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   301-450 kg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hMerge="1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 451-1500kg kg 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sz="180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iv   1501 kg &amp; &lt;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300,000.00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020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cardamom bar (repair)</a:t>
                      </a: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250kg&amp;&lt;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150,000.00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6773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solar dryer (new)</a:t>
                      </a: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minimum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100 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sq.feet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9556"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drying floor (new)</a:t>
                      </a: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minimum 200 sq. feet</a:t>
                      </a:r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75,000.00</a:t>
                      </a:r>
                    </a:p>
                  </a:txBody>
                  <a:tcPr marL="91434" marR="91434" marT="45709" marB="4570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669">
                <a:tc gridSpan="6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9" marB="45709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4D49FB2-6750-C328-90CB-A46CEC98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21821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1095FE-E8C9-9630-BABA-4C92BD892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92736"/>
              </p:ext>
            </p:extLst>
          </p:nvPr>
        </p:nvGraphicFramePr>
        <p:xfrm>
          <a:off x="533830" y="871989"/>
          <a:ext cx="11124340" cy="41388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7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9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6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848">
                <a:tc gridSpan="3">
                  <a:txBody>
                    <a:bodyPr/>
                    <a:lstStyle/>
                    <a:p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98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quality testing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equipment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49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hand sieves, moisture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meter, measuring cylinder, balance, magnified  glass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1145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Other required equipment 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60% of the invoice /maximum 600,000.00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600,000.00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198">
                <a:tc gridSpan="5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DF75A83-7E75-14F1-3D5E-E2DFA8D9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0" y="117619"/>
            <a:ext cx="9746240" cy="754370"/>
          </a:xfrm>
        </p:spPr>
        <p:txBody>
          <a:bodyPr/>
          <a:lstStyle/>
          <a:p>
            <a:r>
              <a:rPr lang="en-US" altLang="en-US" dirty="0"/>
              <a:t>Post Harvest Machinery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18B12C1-D298-9A2A-66FC-95CB5B7D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143164"/>
            <a:ext cx="9296400" cy="697345"/>
          </a:xfrm>
        </p:spPr>
        <p:txBody>
          <a:bodyPr/>
          <a:lstStyle/>
          <a:p>
            <a:r>
              <a:rPr lang="en-US" altLang="en-US" dirty="0"/>
              <a:t>Processing  Centers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2B73C3-EFAD-80AE-A052-EEC2F0527C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829270"/>
              </p:ext>
            </p:extLst>
          </p:nvPr>
        </p:nvGraphicFramePr>
        <p:xfrm>
          <a:off x="464127" y="761990"/>
          <a:ext cx="11303000" cy="58522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95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2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1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61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050">
                <a:tc gridSpan="4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Type of building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45722" marB="45722"/>
                </a:tc>
                <a:tc gridSpan="3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Small /Medium </a:t>
                      </a: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T="45722" marB="45722"/>
                </a:tc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New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building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minimum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400-599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sq.feet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300,000.00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600-799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sq.feet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400.000.00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800-1000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sq.feet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500,000.00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22" marB="45722"/>
                </a:tc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Old building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repair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minimum 400sq.feet /&lt;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200,000.00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roof repair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ii ceiling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35,000.00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iii plaster &amp; painting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35,000.00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iv paving floor tiles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40,000.00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 pavement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98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vi ventilation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20,000.00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6C872D-4600-B404-70CD-0571EE22A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510209"/>
              </p:ext>
            </p:extLst>
          </p:nvPr>
        </p:nvGraphicFramePr>
        <p:xfrm>
          <a:off x="570201" y="951902"/>
          <a:ext cx="11076853" cy="54590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2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99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2195">
                <a:tc gridSpan="4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2 Central Processing  Centers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(Maximum 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 gridSpan="2"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mn.2&gt;3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sq. feet 1000&lt;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850,000.00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06" marB="45706"/>
                </a:tc>
                <a:tc gridSpan="2"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mn.3&gt;4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1,000,000.00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</a:txBody>
                  <a:tcPr marT="45706" marB="45706"/>
                </a:tc>
                <a:tc gridSpan="2"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mn.4&lt;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1,250,000.00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016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T="45706" marB="45706"/>
                </a:tc>
                <a:tc grid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storage facilities 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r"/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8574"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 gridSpan="3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minimum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squ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. feet 400-500</a:t>
                      </a:r>
                    </a:p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invested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300,000.00 – 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600,000.00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200,000.00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2195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 gridSpan="3"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squ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. feet 501&amp;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&lt;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&amp; invested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600,000.00&lt;</a:t>
                      </a: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300,000.00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016">
                <a:tc gridSpan="6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08A1F34-A1C6-7C09-41AE-D893C49C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143164"/>
            <a:ext cx="9296400" cy="697345"/>
          </a:xfrm>
        </p:spPr>
        <p:txBody>
          <a:bodyPr/>
          <a:lstStyle/>
          <a:p>
            <a:r>
              <a:rPr lang="en-US" altLang="en-US" dirty="0"/>
              <a:t>Processing  Centers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7BFC15-ADAA-7CD2-1FBD-04FAD5301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013143"/>
              </p:ext>
            </p:extLst>
          </p:nvPr>
        </p:nvGraphicFramePr>
        <p:xfrm>
          <a:off x="378691" y="953128"/>
          <a:ext cx="11176000" cy="374956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1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3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1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367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Facilitation for industries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</a:rPr>
                        <a:t> in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Value</a:t>
                      </a:r>
                      <a:r>
                        <a:rPr lang="en-US" sz="2200" baseline="0" dirty="0">
                          <a:solidFill>
                            <a:schemeClr val="bg1"/>
                          </a:solidFill>
                        </a:rPr>
                        <a:t> addition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Capacity (Minimum)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Rs. (Maximum )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24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Invested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in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24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2&gt;3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rowSpan="4"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sq. feet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1000&lt;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800,000.00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2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3&gt;4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900,000.00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4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4&gt;5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1,250,000.00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24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iv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200" baseline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5&lt;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1,500.000.00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924">
                <a:tc gridSpan="4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1A5F7A6-B364-86DD-AF38-4EA85B83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143164"/>
            <a:ext cx="9296400" cy="697345"/>
          </a:xfrm>
        </p:spPr>
        <p:txBody>
          <a:bodyPr/>
          <a:lstStyle/>
          <a:p>
            <a:r>
              <a:rPr lang="en-US" altLang="en-US" dirty="0"/>
              <a:t>Processing  Centers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53" y="182880"/>
            <a:ext cx="6679475" cy="612475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"/>
          <p:cNvSpPr txBox="1"/>
          <p:nvPr/>
        </p:nvSpPr>
        <p:spPr>
          <a:xfrm>
            <a:off x="6773948" y="653856"/>
            <a:ext cx="5056909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Spice Export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USD 13.79 Bn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Chilli 20%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Pepper 16%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Ginger 9%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Cinnamon 8%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Cardamom 8%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Vanilla 7%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Turmeric 3%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Clove 3%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Nutmeg &amp; Mace 3%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GB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5AF7C-2854-8752-FD11-67BE049844F3}"/>
              </a:ext>
            </a:extLst>
          </p:cNvPr>
          <p:cNvSpPr txBox="1"/>
          <p:nvPr/>
        </p:nvSpPr>
        <p:spPr>
          <a:xfrm>
            <a:off x="539931" y="6506016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Yes Bank, India 2022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7BFC15-ADAA-7CD2-1FBD-04FAD5301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346421"/>
              </p:ext>
            </p:extLst>
          </p:nvPr>
        </p:nvGraphicFramePr>
        <p:xfrm>
          <a:off x="586047" y="840509"/>
          <a:ext cx="10012284" cy="490817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48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0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2702">
                  <a:extLst>
                    <a:ext uri="{9D8B030D-6E8A-4147-A177-3AD203B41FA5}">
                      <a16:colId xmlns:a16="http://schemas.microsoft.com/office/drawing/2014/main" val="2049951242"/>
                    </a:ext>
                  </a:extLst>
                </a:gridCol>
              </a:tblGrid>
              <a:tr h="640367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Type of Certification</a:t>
                      </a: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Subsidy per unit (Rs(Maximum )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24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GMP</a:t>
                      </a: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24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Rs M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n 1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indent="-5715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50,000.00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Iskoola Pot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2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Rs M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n 1&lt;5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indent="-5715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75,000.00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Iskoola Pot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24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Rs M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n 5&lt;10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indent="-5715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</a:rPr>
                        <a:t>100,000.00</a:t>
                      </a:r>
                      <a:endParaRPr lang="en-GB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Iskoola Pot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24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iv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Rs M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n 10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indent="-5715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125,000.00</a:t>
                      </a:r>
                      <a:endParaRPr lang="en-GB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Iskoola Pot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80">
                <a:tc gridSpan="2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3816284347"/>
                  </a:ext>
                </a:extLst>
              </a:tr>
              <a:tr h="182962">
                <a:tc gridSpan="2"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</a:rPr>
                        <a:t>BRC/ ISO 22000 / HACCP </a:t>
                      </a:r>
                      <a:r>
                        <a:rPr lang="si-LK" sz="1800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</a:rPr>
                        <a:t>FSSC 22000/ BRCGS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250,000.00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601851769"/>
                  </a:ext>
                </a:extLst>
              </a:tr>
              <a:tr h="182962">
                <a:tc gridSpan="2"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2820400379"/>
                  </a:ext>
                </a:extLst>
              </a:tr>
              <a:tr h="182962">
                <a:tc gridSpan="2"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One or more certificates</a:t>
                      </a:r>
                    </a:p>
                  </a:txBody>
                  <a:tcPr marT="45740" marB="4574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300,000.00</a:t>
                      </a:r>
                    </a:p>
                  </a:txBody>
                  <a:tcPr marT="45740" marB="45740"/>
                </a:tc>
                <a:extLst>
                  <a:ext uri="{0D108BD9-81ED-4DB2-BD59-A6C34878D82A}">
                    <a16:rowId xmlns:a16="http://schemas.microsoft.com/office/drawing/2014/main" val="311494390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1A5F7A6-B364-86DD-AF38-4EA85B83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7" y="143164"/>
            <a:ext cx="9296400" cy="697345"/>
          </a:xfrm>
        </p:spPr>
        <p:txBody>
          <a:bodyPr/>
          <a:lstStyle/>
          <a:p>
            <a:r>
              <a:rPr lang="en-US" altLang="en-US" dirty="0"/>
              <a:t>Certification </a:t>
            </a:r>
          </a:p>
        </p:txBody>
      </p:sp>
    </p:spTree>
    <p:extLst>
      <p:ext uri="{BB962C8B-B14F-4D97-AF65-F5344CB8AC3E}">
        <p14:creationId xmlns:p14="http://schemas.microsoft.com/office/powerpoint/2010/main" val="14454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E984F-5C07-49C5-9825-1EABE80C2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9638"/>
            <a:ext cx="6610348" cy="4055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D309C-D48B-48F4-99AD-BB09A89FAD7E}"/>
              </a:ext>
            </a:extLst>
          </p:cNvPr>
          <p:cNvSpPr txBox="1"/>
          <p:nvPr/>
        </p:nvSpPr>
        <p:spPr>
          <a:xfrm>
            <a:off x="127146" y="4963676"/>
            <a:ext cx="782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Department of Export Agriculture</a:t>
            </a:r>
            <a:endParaRPr lang="si-LK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9C956-C37F-4897-8A48-4651FDCA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726" y="50853"/>
            <a:ext cx="3371850" cy="2012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83941-FB37-4A02-BAAB-1C17A4C17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127" y="2550252"/>
            <a:ext cx="661320" cy="93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87EA6-01A2-45B9-A656-989B9FED7F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018" y="2550252"/>
            <a:ext cx="938413" cy="938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74B0E-F028-4222-B718-CF4C62667F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555" y="3664015"/>
            <a:ext cx="4018100" cy="2946398"/>
          </a:xfrm>
          <a:prstGeom prst="rect">
            <a:avLst/>
          </a:prstGeom>
        </p:spPr>
      </p:pic>
      <p:pic>
        <p:nvPicPr>
          <p:cNvPr id="6150" name="Picture 6" descr="Image result for thank you png">
            <a:extLst>
              <a:ext uri="{FF2B5EF4-FFF2-40B4-BE49-F238E27FC236}">
                <a16:creationId xmlns:a16="http://schemas.microsoft.com/office/drawing/2014/main" id="{0D74CE7C-1869-445F-AFD3-C146BBD1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147" y="1777672"/>
            <a:ext cx="3334110" cy="27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8477" y="5641688"/>
            <a:ext cx="520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onetPS" pitchFamily="66" charset="0"/>
              </a:rPr>
              <a:t>For Healthy and Wealthy Tomorrow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917B5-B476-D9C2-28FC-11069726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BE94-2702-45D9-8071-67F5B329DDD5}" type="slidenum">
              <a:rPr lang="en-GB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5B63E2-2A91-B988-CD38-7994568E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Sri Lankan Spice Sector need Entrepreneurs?  </a:t>
            </a:r>
          </a:p>
        </p:txBody>
      </p:sp>
      <p:pic>
        <p:nvPicPr>
          <p:cNvPr id="1026" name="Picture 2" descr="Entrepreneur Cartoon Images – Browse 68,665 Stock Photos, Vectors, and  Video | Adobe Stock">
            <a:extLst>
              <a:ext uri="{FF2B5EF4-FFF2-40B4-BE49-F238E27FC236}">
                <a16:creationId xmlns:a16="http://schemas.microsoft.com/office/drawing/2014/main" id="{E7463BBC-AAAC-B524-EB2F-21956285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245725"/>
            <a:ext cx="5829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6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C29A-3FD1-E94F-B777-F0B8C16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779183" cy="1169760"/>
          </a:xfrm>
        </p:spPr>
        <p:txBody>
          <a:bodyPr/>
          <a:lstStyle/>
          <a:p>
            <a:r>
              <a:rPr lang="en-GB" sz="3600" dirty="0"/>
              <a:t>Sri Lankan Spice Production in the World Context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D8D16A-3F30-7A16-3B96-D09E5E243F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144597"/>
              </p:ext>
            </p:extLst>
          </p:nvPr>
        </p:nvGraphicFramePr>
        <p:xfrm>
          <a:off x="1271448" y="1506581"/>
          <a:ext cx="7672252" cy="50509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36126">
                  <a:extLst>
                    <a:ext uri="{9D8B030D-6E8A-4147-A177-3AD203B41FA5}">
                      <a16:colId xmlns:a16="http://schemas.microsoft.com/office/drawing/2014/main" val="1446160010"/>
                    </a:ext>
                  </a:extLst>
                </a:gridCol>
                <a:gridCol w="3836126">
                  <a:extLst>
                    <a:ext uri="{9D8B030D-6E8A-4147-A177-3AD203B41FA5}">
                      <a16:colId xmlns:a16="http://schemas.microsoft.com/office/drawing/2014/main" val="3885026984"/>
                    </a:ext>
                  </a:extLst>
                </a:gridCol>
              </a:tblGrid>
              <a:tr h="82225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>
                          <a:effectLst/>
                        </a:rPr>
                        <a:t>Spice</a:t>
                      </a:r>
                    </a:p>
                  </a:txBody>
                  <a:tcPr marL="78304" marR="78304" marT="39152" marB="3915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dirty="0">
                          <a:effectLst/>
                        </a:rPr>
                        <a:t>Sri Lanka's Contribution (%)</a:t>
                      </a:r>
                    </a:p>
                  </a:txBody>
                  <a:tcPr marL="78304" marR="78304" marT="39152" marB="39152" anchor="b"/>
                </a:tc>
                <a:extLst>
                  <a:ext uri="{0D108BD9-81ED-4DB2-BD59-A6C34878D82A}">
                    <a16:rowId xmlns:a16="http://schemas.microsoft.com/office/drawing/2014/main" val="762086423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Cinnamon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15-20%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128983367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Pepper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3-5%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1588169612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Cloves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2-5%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1999303155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Cardamom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1-2%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1473614351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Nutmeg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1-2%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3215730207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Mace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1-2%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2524047298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Turmeric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2-5%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1719433479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Ginger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1-3%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2548650384"/>
                  </a:ext>
                </a:extLst>
              </a:tr>
              <a:tr h="469858">
                <a:tc>
                  <a:txBody>
                    <a:bodyPr/>
                    <a:lstStyle/>
                    <a:p>
                      <a:pPr fontAlgn="base"/>
                      <a:r>
                        <a:rPr lang="en-GB" sz="2000">
                          <a:effectLst/>
                        </a:rPr>
                        <a:t>Vanilla</a:t>
                      </a:r>
                    </a:p>
                  </a:txBody>
                  <a:tcPr marL="78304" marR="78304" marT="39152" marB="3915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000" dirty="0">
                          <a:effectLst/>
                        </a:rPr>
                        <a:t>1-2%</a:t>
                      </a:r>
                    </a:p>
                  </a:txBody>
                  <a:tcPr marL="78304" marR="78304" marT="39152" marB="39152" anchor="ctr"/>
                </a:tc>
                <a:extLst>
                  <a:ext uri="{0D108BD9-81ED-4DB2-BD59-A6C34878D82A}">
                    <a16:rowId xmlns:a16="http://schemas.microsoft.com/office/drawing/2014/main" val="4134956639"/>
                  </a:ext>
                </a:extLst>
              </a:tr>
            </a:tbl>
          </a:graphicData>
        </a:graphic>
      </p:graphicFrame>
      <p:pic>
        <p:nvPicPr>
          <p:cNvPr id="1026" name="Picture 2" descr="Sri Lanka spices">
            <a:extLst>
              <a:ext uri="{FF2B5EF4-FFF2-40B4-BE49-F238E27FC236}">
                <a16:creationId xmlns:a16="http://schemas.microsoft.com/office/drawing/2014/main" id="{2AB80262-0E70-A2A7-05E3-D8DA8D3E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433" y="2908664"/>
            <a:ext cx="2731157" cy="19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4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>
          <a:extLst>
            <a:ext uri="{FF2B5EF4-FFF2-40B4-BE49-F238E27FC236}">
              <a16:creationId xmlns:a16="http://schemas.microsoft.com/office/drawing/2014/main" id="{90C775F1-EE38-E179-99B0-149A2B447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4">
            <a:extLst>
              <a:ext uri="{FF2B5EF4-FFF2-40B4-BE49-F238E27FC236}">
                <a16:creationId xmlns:a16="http://schemas.microsoft.com/office/drawing/2014/main" id="{25F12FCC-B92C-B8F2-4C88-7017F89200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957" y="821694"/>
            <a:ext cx="7187045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3200" dirty="0"/>
              <a:t>Trends of the International Spice Market</a:t>
            </a:r>
            <a:endParaRPr sz="3600" dirty="0"/>
          </a:p>
        </p:txBody>
      </p:sp>
      <p:sp>
        <p:nvSpPr>
          <p:cNvPr id="825" name="Google Shape;825;p24">
            <a:extLst>
              <a:ext uri="{FF2B5EF4-FFF2-40B4-BE49-F238E27FC236}">
                <a16:creationId xmlns:a16="http://schemas.microsoft.com/office/drawing/2014/main" id="{95BE81ED-A1D9-F612-AC8E-CB3B14B747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1837509"/>
            <a:ext cx="11266516" cy="441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C</a:t>
            </a:r>
            <a:r>
              <a:rPr lang="si-LK" sz="2400" dirty="0"/>
              <a:t>onsistence of </a:t>
            </a:r>
            <a:r>
              <a:rPr lang="en-GB" sz="2400" dirty="0"/>
              <a:t>Q</a:t>
            </a:r>
            <a:r>
              <a:rPr lang="si-LK" sz="2400" dirty="0"/>
              <a:t>uality</a:t>
            </a:r>
            <a:endParaRPr sz="2400" dirty="0"/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C</a:t>
            </a:r>
            <a:r>
              <a:rPr lang="si-LK" sz="2400" dirty="0"/>
              <a:t>onsistence of </a:t>
            </a:r>
            <a:r>
              <a:rPr lang="en-GB" sz="2400" dirty="0"/>
              <a:t>S</a:t>
            </a:r>
            <a:r>
              <a:rPr lang="si-LK" sz="2400" dirty="0"/>
              <a:t>upply</a:t>
            </a:r>
            <a:endParaRPr sz="2400" dirty="0"/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Free from toxins (Agrochemicals, Heavy Metals, Aflatoxins, Bacteria, Petroleum)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Growth of the processed food industry (Oil, Oleoresin, Natural colouring)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Demand for Natural Spices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Demand for sustainable Agricultural products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 dirty="0"/>
              <a:t>Medicinal plants/ </a:t>
            </a:r>
          </a:p>
        </p:txBody>
      </p:sp>
    </p:spTree>
    <p:extLst>
      <p:ext uri="{BB962C8B-B14F-4D97-AF65-F5344CB8AC3E}">
        <p14:creationId xmlns:p14="http://schemas.microsoft.com/office/powerpoint/2010/main" val="296066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>
          <a:extLst>
            <a:ext uri="{FF2B5EF4-FFF2-40B4-BE49-F238E27FC236}">
              <a16:creationId xmlns:a16="http://schemas.microsoft.com/office/drawing/2014/main" id="{5D04C882-7948-D0E9-F577-A6FE558F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5">
            <a:extLst>
              <a:ext uri="{FF2B5EF4-FFF2-40B4-BE49-F238E27FC236}">
                <a16:creationId xmlns:a16="http://schemas.microsoft.com/office/drawing/2014/main" id="{5D2C9D50-5CBC-71F3-4A19-861E8D57F9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99" y="1941030"/>
            <a:ext cx="11554691" cy="425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Demand for Organic and other certified products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endParaRPr lang="en-GB" sz="2200" dirty="0"/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 pitchFamily="34" charset="0"/>
              <a:buChar char="•"/>
            </a:pPr>
            <a:r>
              <a:rPr lang="en-GB" sz="2200" dirty="0"/>
              <a:t>Traceability</a:t>
            </a:r>
            <a:endParaRPr lang="en-GB" sz="24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endParaRPr lang="en-GB" sz="22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Certification</a:t>
            </a:r>
          </a:p>
          <a:p>
            <a:pPr marL="0" indent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" name="Google Shape;824;p24">
            <a:extLst>
              <a:ext uri="{FF2B5EF4-FFF2-40B4-BE49-F238E27FC236}">
                <a16:creationId xmlns:a16="http://schemas.microsoft.com/office/drawing/2014/main" id="{EAD47DAD-BB9E-F3AB-2AFA-AE9027031C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957" y="821694"/>
            <a:ext cx="7187045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3200" dirty="0"/>
              <a:t>Trends of the International Spice Market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4472993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presentation_Win32_SL_v2" id="{1E9E7818-336A-4DB3-9653-43A16EB0A1EB}" vid="{3A0B5E3F-0982-48C9-85EE-FA4C015080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Branding and Marketing Sri Lanka</Template>
  <TotalTime>676</TotalTime>
  <Words>1737</Words>
  <Application>Microsoft Office PowerPoint</Application>
  <PresentationFormat>Widescreen</PresentationFormat>
  <Paragraphs>563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Bahnschrift Light</vt:lpstr>
      <vt:lpstr>Calibri</vt:lpstr>
      <vt:lpstr>CoronetPS</vt:lpstr>
      <vt:lpstr>Tenorite</vt:lpstr>
      <vt:lpstr>Times New Roman</vt:lpstr>
      <vt:lpstr>Wingdings</vt:lpstr>
      <vt:lpstr>Custom</vt:lpstr>
      <vt:lpstr>Sector Overview and DEA Post Harvest Assistance Scheme</vt:lpstr>
      <vt:lpstr>PowerPoint Presentation</vt:lpstr>
      <vt:lpstr>PowerPoint Presentation</vt:lpstr>
      <vt:lpstr>Main Spice Export From SL</vt:lpstr>
      <vt:lpstr>PowerPoint Presentation</vt:lpstr>
      <vt:lpstr>Why Does Sri Lankan Spice Sector need Entrepreneurs?  </vt:lpstr>
      <vt:lpstr>Sri Lankan Spice Production in the World Context</vt:lpstr>
      <vt:lpstr>Trends of the International Spice Market</vt:lpstr>
      <vt:lpstr>Trends of the International Spice Market</vt:lpstr>
      <vt:lpstr>PowerPoint Presentation</vt:lpstr>
      <vt:lpstr>PowerPoint Presentation</vt:lpstr>
      <vt:lpstr>PowerPoint Presentation</vt:lpstr>
      <vt:lpstr>PowerPoint Presentation</vt:lpstr>
      <vt:lpstr>Potential of Sri Lankan EAC</vt:lpstr>
      <vt:lpstr>PowerPoint Presentation</vt:lpstr>
      <vt:lpstr>Intrinsic quality of Spice in Sri Lanka</vt:lpstr>
      <vt:lpstr>Intrinsic quality……….</vt:lpstr>
      <vt:lpstr>PowerPoint Presentation</vt:lpstr>
      <vt:lpstr>Customer Identification</vt:lpstr>
      <vt:lpstr>Changing Needs in a Changing World Scenario</vt:lpstr>
      <vt:lpstr>Changing Needs in a Changing World Scenario</vt:lpstr>
      <vt:lpstr>Present Consumer Behaviour </vt:lpstr>
      <vt:lpstr>Essential Travel Kit (Lemongrass)</vt:lpstr>
      <vt:lpstr>Competitor Identification</vt:lpstr>
      <vt:lpstr>PowerPoint Presentation</vt:lpstr>
      <vt:lpstr>Branding</vt:lpstr>
      <vt:lpstr>Formulation of a brand concept</vt:lpstr>
      <vt:lpstr>PowerPoint Presentation</vt:lpstr>
      <vt:lpstr>Okinawa Acerola Fresh</vt:lpstr>
      <vt:lpstr>PowerPoint Presentation</vt:lpstr>
      <vt:lpstr>PowerPoint Presentation</vt:lpstr>
      <vt:lpstr>Certification</vt:lpstr>
      <vt:lpstr>PowerPoint Presentation</vt:lpstr>
      <vt:lpstr>PowerPoint Presentation</vt:lpstr>
      <vt:lpstr>Quality related  issues</vt:lpstr>
      <vt:lpstr>PowerPoint Presentation</vt:lpstr>
      <vt:lpstr>PowerPoint Presentation</vt:lpstr>
      <vt:lpstr>Department of Export Agriculture Post Harvest Assistance Scheme</vt:lpstr>
      <vt:lpstr>Programs…… </vt:lpstr>
      <vt:lpstr>Post Harvest Machinery</vt:lpstr>
      <vt:lpstr>Post Harvest Machinery</vt:lpstr>
      <vt:lpstr>Post Harvest Machinery</vt:lpstr>
      <vt:lpstr>Post Harvest Machinery</vt:lpstr>
      <vt:lpstr>Post Harvest Machinery</vt:lpstr>
      <vt:lpstr>Post Harvest Machinery</vt:lpstr>
      <vt:lpstr>Post Harvest Machinery</vt:lpstr>
      <vt:lpstr>Processing  Centers</vt:lpstr>
      <vt:lpstr>Processing  Centers</vt:lpstr>
      <vt:lpstr>Processing  Centers</vt:lpstr>
      <vt:lpstr>Certification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Agriculture Crops and DEA Assistance</dc:title>
  <dc:creator>Upul Ranaweera</dc:creator>
  <cp:lastModifiedBy>Upul Ranaweera</cp:lastModifiedBy>
  <cp:revision>21</cp:revision>
  <dcterms:created xsi:type="dcterms:W3CDTF">2024-03-06T13:49:28Z</dcterms:created>
  <dcterms:modified xsi:type="dcterms:W3CDTF">2024-03-12T03:14:04Z</dcterms:modified>
</cp:coreProperties>
</file>